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9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0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768" r:id="rId2"/>
  </p:sldMasterIdLst>
  <p:notesMasterIdLst>
    <p:notesMasterId r:id="rId72"/>
  </p:notesMasterIdLst>
  <p:sldIdLst>
    <p:sldId id="266" r:id="rId3"/>
    <p:sldId id="4326" r:id="rId4"/>
    <p:sldId id="4441" r:id="rId5"/>
    <p:sldId id="4327" r:id="rId6"/>
    <p:sldId id="269" r:id="rId7"/>
    <p:sldId id="4328" r:id="rId8"/>
    <p:sldId id="4330" r:id="rId9"/>
    <p:sldId id="4411" r:id="rId10"/>
    <p:sldId id="4412" r:id="rId11"/>
    <p:sldId id="4413" r:id="rId12"/>
    <p:sldId id="4438" r:id="rId13"/>
    <p:sldId id="4440" r:id="rId14"/>
    <p:sldId id="4329" r:id="rId15"/>
    <p:sldId id="4342" r:id="rId16"/>
    <p:sldId id="4389" r:id="rId17"/>
    <p:sldId id="4439" r:id="rId18"/>
    <p:sldId id="4415" r:id="rId19"/>
    <p:sldId id="4416" r:id="rId20"/>
    <p:sldId id="4460" r:id="rId21"/>
    <p:sldId id="4461" r:id="rId22"/>
    <p:sldId id="4462" r:id="rId23"/>
    <p:sldId id="4463" r:id="rId24"/>
    <p:sldId id="4331" r:id="rId25"/>
    <p:sldId id="4332" r:id="rId26"/>
    <p:sldId id="4333" r:id="rId27"/>
    <p:sldId id="4334" r:id="rId28"/>
    <p:sldId id="4335" r:id="rId29"/>
    <p:sldId id="4336" r:id="rId30"/>
    <p:sldId id="4337" r:id="rId31"/>
    <p:sldId id="4338" r:id="rId32"/>
    <p:sldId id="4339" r:id="rId33"/>
    <p:sldId id="4418" r:id="rId34"/>
    <p:sldId id="4358" r:id="rId35"/>
    <p:sldId id="4359" r:id="rId36"/>
    <p:sldId id="4449" r:id="rId37"/>
    <p:sldId id="4363" r:id="rId38"/>
    <p:sldId id="4364" r:id="rId39"/>
    <p:sldId id="4366" r:id="rId40"/>
    <p:sldId id="4450" r:id="rId41"/>
    <p:sldId id="4464" r:id="rId42"/>
    <p:sldId id="4451" r:id="rId43"/>
    <p:sldId id="4369" r:id="rId44"/>
    <p:sldId id="4370" r:id="rId45"/>
    <p:sldId id="4420" r:id="rId46"/>
    <p:sldId id="4452" r:id="rId47"/>
    <p:sldId id="4453" r:id="rId48"/>
    <p:sldId id="4454" r:id="rId49"/>
    <p:sldId id="4455" r:id="rId50"/>
    <p:sldId id="4422" r:id="rId51"/>
    <p:sldId id="4423" r:id="rId52"/>
    <p:sldId id="4424" r:id="rId53"/>
    <p:sldId id="4425" r:id="rId54"/>
    <p:sldId id="4426" r:id="rId55"/>
    <p:sldId id="4456" r:id="rId56"/>
    <p:sldId id="4457" r:id="rId57"/>
    <p:sldId id="4458" r:id="rId58"/>
    <p:sldId id="4427" r:id="rId59"/>
    <p:sldId id="4428" r:id="rId60"/>
    <p:sldId id="4459" r:id="rId61"/>
    <p:sldId id="4429" r:id="rId62"/>
    <p:sldId id="4431" r:id="rId63"/>
    <p:sldId id="4432" r:id="rId64"/>
    <p:sldId id="4433" r:id="rId65"/>
    <p:sldId id="4430" r:id="rId66"/>
    <p:sldId id="4434" r:id="rId67"/>
    <p:sldId id="4435" r:id="rId68"/>
    <p:sldId id="4436" r:id="rId69"/>
    <p:sldId id="4437" r:id="rId70"/>
    <p:sldId id="261" r:id="rId71"/>
  </p:sldIdLst>
  <p:sldSz cx="12192000" cy="6858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Minion" panose="02000503000000000000" pitchFamily="50" charset="0"/>
      <p:regular r:id="rId77"/>
      <p:bold r:id="rId78"/>
      <p:italic r:id="rId79"/>
      <p:boldItalic r:id="rId80"/>
    </p:embeddedFont>
    <p:embeddedFont>
      <p:font typeface="Myriad Pro" panose="020B0503030403020204" pitchFamily="34" charset="0"/>
      <p:regular r:id="rId81"/>
      <p:bold r:id="rId82"/>
      <p:italic r:id="rId83"/>
      <p:boldItalic r:id="rId84"/>
    </p:embeddedFont>
    <p:embeddedFont>
      <p:font typeface="Myriad Pro Black" panose="020B0803030403020204" pitchFamily="34" charset="0"/>
      <p:bold r:id="rId85"/>
      <p:boldItalic r:id="rId86"/>
    </p:embeddedFont>
    <p:embeddedFont>
      <p:font typeface="Myriad Pro Light" panose="020B0403030403020204" pitchFamily="34" charset="0"/>
      <p:regular r:id="rId87"/>
      <p:bold r:id="rId88"/>
      <p:italic r:id="rId89"/>
      <p:boldItalic r:id="rId90"/>
    </p:embeddedFont>
    <p:embeddedFont>
      <p:font typeface="Tahoma" panose="020B0604030504040204" pitchFamily="34" charset="0"/>
      <p:regular r:id="rId91"/>
      <p:bold r:id="rId92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9127"/>
    <a:srgbClr val="D2A000"/>
    <a:srgbClr val="F4B183"/>
    <a:srgbClr val="2F5066"/>
    <a:srgbClr val="A49375"/>
    <a:srgbClr val="365F91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FB809-A23D-49A7-BFCC-545AC6BDAAC2}" v="5" dt="2021-05-04T14:25:33.015"/>
    <p1510:client id="{493A4B4E-228E-418C-97C4-AC9C403D7BBE}" v="29" dt="2021-05-04T15:19:47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91" autoAdjust="0"/>
  </p:normalViewPr>
  <p:slideViewPr>
    <p:cSldViewPr>
      <p:cViewPr varScale="1">
        <p:scale>
          <a:sx n="68" d="100"/>
          <a:sy n="68" d="100"/>
        </p:scale>
        <p:origin x="30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3.xml"/><Relationship Id="rId90" Type="http://schemas.openxmlformats.org/officeDocument/2006/relationships/font" Target="fonts/font18.fntdata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4.fntdata"/><Relationship Id="rId97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5.fntdata"/><Relationship Id="rId61" Type="http://schemas.openxmlformats.org/officeDocument/2006/relationships/slide" Target="slides/slide59.xml"/><Relationship Id="rId82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9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psr-my.sharepoint.com/personal/luana_psr_onmicrosoft_com/Documents/Projetos/Hidrologia/Revers&#237;veis/Relat&#243;rio%20Acompanhamento%20T1%202021/Aux_Relat&#243;ri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0427740340376577E-2"/>
          <c:y val="6.636500754147813E-2"/>
          <c:w val="0.97992386587733815"/>
          <c:h val="0.816641607581857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Projeção de demanda (GWm)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Sheet1!$A$2:$A$22</c:f>
              <c:numCache>
                <c:formatCode>General</c:formatCode>
                <c:ptCount val="5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5"/>
                <c:pt idx="0">
                  <c:v>69.099999999999994</c:v>
                </c:pt>
                <c:pt idx="1">
                  <c:v>79.599999999999994</c:v>
                </c:pt>
                <c:pt idx="2">
                  <c:v>93.2</c:v>
                </c:pt>
                <c:pt idx="3">
                  <c:v>107.6</c:v>
                </c:pt>
                <c:pt idx="4">
                  <c:v>122.6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95-49E4-BBB7-607AF20F53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2047020735"/>
        <c:axId val="2047005759"/>
      </c:barChart>
      <c:catAx>
        <c:axId val="2047020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047005759"/>
        <c:crosses val="autoZero"/>
        <c:auto val="1"/>
        <c:lblAlgn val="ctr"/>
        <c:lblOffset val="100"/>
        <c:noMultiLvlLbl val="0"/>
      </c:catAx>
      <c:valAx>
        <c:axId val="204700575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47020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813982417761491"/>
          <c:y val="0.1299643717056029"/>
          <c:w val="0.85260213908708404"/>
          <c:h val="0.77008484089282214"/>
        </c:manualLayout>
      </c:layout>
      <c:barChart>
        <c:barDir val="col"/>
        <c:grouping val="stacked"/>
        <c:varyColors val="0"/>
        <c:ser>
          <c:idx val="6"/>
          <c:order val="1"/>
          <c:tx>
            <c:strRef>
              <c:f>Ope_Ener_8_Cen!$V$3</c:f>
              <c:strCache>
                <c:ptCount val="1"/>
                <c:pt idx="0">
                  <c:v>Biomassa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Ope_Ener_8_Cen!$V$4:$V$27</c:f>
              <c:numCache>
                <c:formatCode>General</c:formatCode>
                <c:ptCount val="24"/>
                <c:pt idx="0">
                  <c:v>4146.1760924763003</c:v>
                </c:pt>
                <c:pt idx="1">
                  <c:v>4146.1760924757</c:v>
                </c:pt>
                <c:pt idx="2">
                  <c:v>4146.1760924755999</c:v>
                </c:pt>
                <c:pt idx="3">
                  <c:v>4146.1760924754999</c:v>
                </c:pt>
                <c:pt idx="4">
                  <c:v>4146.1760924754999</c:v>
                </c:pt>
                <c:pt idx="5">
                  <c:v>4146.1760924757</c:v>
                </c:pt>
                <c:pt idx="6">
                  <c:v>4146.1760924755999</c:v>
                </c:pt>
                <c:pt idx="7">
                  <c:v>4146.1760924743003</c:v>
                </c:pt>
                <c:pt idx="8">
                  <c:v>4146.1760924745004</c:v>
                </c:pt>
                <c:pt idx="9">
                  <c:v>4146.1760924730006</c:v>
                </c:pt>
                <c:pt idx="10">
                  <c:v>4146.1760924707005</c:v>
                </c:pt>
                <c:pt idx="11">
                  <c:v>4146.1760924707005</c:v>
                </c:pt>
                <c:pt idx="12">
                  <c:v>4146.1760924660002</c:v>
                </c:pt>
                <c:pt idx="13">
                  <c:v>4146.1760924724003</c:v>
                </c:pt>
                <c:pt idx="14">
                  <c:v>4146.1760924783002</c:v>
                </c:pt>
                <c:pt idx="15">
                  <c:v>4146.1760924903001</c:v>
                </c:pt>
                <c:pt idx="16">
                  <c:v>4146.1760924971004</c:v>
                </c:pt>
                <c:pt idx="17">
                  <c:v>4146.176092492</c:v>
                </c:pt>
                <c:pt idx="18">
                  <c:v>4146.1760924924001</c:v>
                </c:pt>
                <c:pt idx="19">
                  <c:v>4146.1760924918999</c:v>
                </c:pt>
                <c:pt idx="20">
                  <c:v>4146.1760924914006</c:v>
                </c:pt>
                <c:pt idx="21">
                  <c:v>4146.1760924912005</c:v>
                </c:pt>
                <c:pt idx="22">
                  <c:v>4146.1760924904002</c:v>
                </c:pt>
                <c:pt idx="23">
                  <c:v>4146.1760924844002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E2-4203-9941-2708543892ED}"/>
            </c:ext>
          </c:extLst>
        </c:ser>
        <c:ser>
          <c:idx val="2"/>
          <c:order val="2"/>
          <c:tx>
            <c:strRef>
              <c:f>Ope_Ener_8_Cen!$R$3</c:f>
              <c:strCache>
                <c:ptCount val="1"/>
                <c:pt idx="0">
                  <c:v>Térmicas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val>
            <c:numRef>
              <c:f>Ope_Ener_8_Cen!$R$4:$R$27</c:f>
              <c:numCache>
                <c:formatCode>General</c:formatCode>
                <c:ptCount val="24"/>
                <c:pt idx="0">
                  <c:v>28124.431249562385</c:v>
                </c:pt>
                <c:pt idx="1">
                  <c:v>28124.431245865515</c:v>
                </c:pt>
                <c:pt idx="2">
                  <c:v>28124.431244431631</c:v>
                </c:pt>
                <c:pt idx="3">
                  <c:v>28124.431243938783</c:v>
                </c:pt>
                <c:pt idx="4">
                  <c:v>28124.43124392987</c:v>
                </c:pt>
                <c:pt idx="5">
                  <c:v>28124.431244326544</c:v>
                </c:pt>
                <c:pt idx="6">
                  <c:v>28124.431243883249</c:v>
                </c:pt>
                <c:pt idx="7">
                  <c:v>28124.431243354222</c:v>
                </c:pt>
                <c:pt idx="8">
                  <c:v>28124.431243596155</c:v>
                </c:pt>
                <c:pt idx="9">
                  <c:v>28124.431243210809</c:v>
                </c:pt>
                <c:pt idx="10">
                  <c:v>28124.431242729795</c:v>
                </c:pt>
                <c:pt idx="11">
                  <c:v>28124.431242403254</c:v>
                </c:pt>
                <c:pt idx="12">
                  <c:v>28124.431240466816</c:v>
                </c:pt>
                <c:pt idx="13">
                  <c:v>28124.431243558451</c:v>
                </c:pt>
                <c:pt idx="14">
                  <c:v>28124.431247460139</c:v>
                </c:pt>
                <c:pt idx="15">
                  <c:v>28124.431356879861</c:v>
                </c:pt>
                <c:pt idx="16">
                  <c:v>28124.431381926734</c:v>
                </c:pt>
                <c:pt idx="17">
                  <c:v>28124.431389422476</c:v>
                </c:pt>
                <c:pt idx="18">
                  <c:v>28124.431645178982</c:v>
                </c:pt>
                <c:pt idx="19">
                  <c:v>28124.431406164545</c:v>
                </c:pt>
                <c:pt idx="20">
                  <c:v>28124.431294751401</c:v>
                </c:pt>
                <c:pt idx="21">
                  <c:v>28124.431293031274</c:v>
                </c:pt>
                <c:pt idx="22">
                  <c:v>28124.431288251766</c:v>
                </c:pt>
                <c:pt idx="23">
                  <c:v>28124.431264653362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E2-4203-9941-2708543892ED}"/>
            </c:ext>
          </c:extLst>
        </c:ser>
        <c:ser>
          <c:idx val="4"/>
          <c:order val="3"/>
          <c:tx>
            <c:strRef>
              <c:f>Ope_Ener_8_Cen!$T$3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Ope_Ener_8_Cen!$T$4:$T$27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35.752239012277997</c:v>
                </c:pt>
                <c:pt idx="6">
                  <c:v>2154.7422612065952</c:v>
                </c:pt>
                <c:pt idx="7">
                  <c:v>11866.34584613997</c:v>
                </c:pt>
                <c:pt idx="8">
                  <c:v>22844.419338836153</c:v>
                </c:pt>
                <c:pt idx="9">
                  <c:v>34387.90735521647</c:v>
                </c:pt>
                <c:pt idx="10">
                  <c:v>41842.490782188142</c:v>
                </c:pt>
                <c:pt idx="11">
                  <c:v>45653.788455462032</c:v>
                </c:pt>
                <c:pt idx="12">
                  <c:v>49366.437869534006</c:v>
                </c:pt>
                <c:pt idx="13">
                  <c:v>44984.475563387277</c:v>
                </c:pt>
                <c:pt idx="14">
                  <c:v>33700.1544087277</c:v>
                </c:pt>
                <c:pt idx="15">
                  <c:v>21588.526580296395</c:v>
                </c:pt>
                <c:pt idx="16">
                  <c:v>10430.147887879124</c:v>
                </c:pt>
                <c:pt idx="17">
                  <c:v>2431.9899631865451</c:v>
                </c:pt>
                <c:pt idx="18">
                  <c:v>0.27712566012500001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E2-4203-9941-2708543892ED}"/>
            </c:ext>
          </c:extLst>
        </c:ser>
        <c:ser>
          <c:idx val="5"/>
          <c:order val="4"/>
          <c:tx>
            <c:strRef>
              <c:f>Ope_Ener_8_Cen!$U$3</c:f>
              <c:strCache>
                <c:ptCount val="1"/>
                <c:pt idx="0">
                  <c:v>Eólica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Ope_Ener_8_Cen!$U$4:$U$27</c:f>
              <c:numCache>
                <c:formatCode>General</c:formatCode>
                <c:ptCount val="24"/>
                <c:pt idx="0">
                  <c:v>19183.872878557235</c:v>
                </c:pt>
                <c:pt idx="1">
                  <c:v>19075.685506231217</c:v>
                </c:pt>
                <c:pt idx="2">
                  <c:v>18256.484813127692</c:v>
                </c:pt>
                <c:pt idx="3">
                  <c:v>16375.644479050523</c:v>
                </c:pt>
                <c:pt idx="4">
                  <c:v>15634.32852183389</c:v>
                </c:pt>
                <c:pt idx="5">
                  <c:v>15571.401662445802</c:v>
                </c:pt>
                <c:pt idx="6">
                  <c:v>16451.592605861795</c:v>
                </c:pt>
                <c:pt idx="7">
                  <c:v>15744.710787755805</c:v>
                </c:pt>
                <c:pt idx="8">
                  <c:v>14522.656781852707</c:v>
                </c:pt>
                <c:pt idx="9">
                  <c:v>16236.583685812218</c:v>
                </c:pt>
                <c:pt idx="10">
                  <c:v>20410.727159898295</c:v>
                </c:pt>
                <c:pt idx="11">
                  <c:v>20653.128561926831</c:v>
                </c:pt>
                <c:pt idx="12">
                  <c:v>19831.438385684956</c:v>
                </c:pt>
                <c:pt idx="13">
                  <c:v>19116.494294446136</c:v>
                </c:pt>
                <c:pt idx="14">
                  <c:v>19164.588622639058</c:v>
                </c:pt>
                <c:pt idx="15">
                  <c:v>19932.334020479873</c:v>
                </c:pt>
                <c:pt idx="16">
                  <c:v>21017.270691432743</c:v>
                </c:pt>
                <c:pt idx="17">
                  <c:v>22168.685150591598</c:v>
                </c:pt>
                <c:pt idx="18">
                  <c:v>23823.196206990575</c:v>
                </c:pt>
                <c:pt idx="19">
                  <c:v>25498.163818060715</c:v>
                </c:pt>
                <c:pt idx="20">
                  <c:v>25894.590655868793</c:v>
                </c:pt>
                <c:pt idx="21">
                  <c:v>25705.576970487899</c:v>
                </c:pt>
                <c:pt idx="22">
                  <c:v>24363.952214109653</c:v>
                </c:pt>
                <c:pt idx="23">
                  <c:v>23067.643713308727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E2-4203-9941-2708543892ED}"/>
            </c:ext>
          </c:extLst>
        </c:ser>
        <c:ser>
          <c:idx val="3"/>
          <c:order val="5"/>
          <c:tx>
            <c:strRef>
              <c:f>Ope_Ener_8_Cen!$S$3</c:f>
              <c:strCache>
                <c:ptCount val="1"/>
                <c:pt idx="0">
                  <c:v>Hidrelétricas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val>
            <c:numRef>
              <c:f>Ope_Ener_8_Cen!$S$4:$S$27</c:f>
              <c:numCache>
                <c:formatCode>General</c:formatCode>
                <c:ptCount val="24"/>
                <c:pt idx="0">
                  <c:v>60444.821800139638</c:v>
                </c:pt>
                <c:pt idx="1">
                  <c:v>54661.80716013963</c:v>
                </c:pt>
                <c:pt idx="2">
                  <c:v>50843.056680139613</c:v>
                </c:pt>
                <c:pt idx="3">
                  <c:v>50785.102130139603</c:v>
                </c:pt>
                <c:pt idx="4">
                  <c:v>51855.028080139615</c:v>
                </c:pt>
                <c:pt idx="5">
                  <c:v>54613.579430139631</c:v>
                </c:pt>
                <c:pt idx="6">
                  <c:v>56207.748050139635</c:v>
                </c:pt>
                <c:pt idx="7">
                  <c:v>57019.936360139611</c:v>
                </c:pt>
                <c:pt idx="8">
                  <c:v>58774.33243013965</c:v>
                </c:pt>
                <c:pt idx="9">
                  <c:v>52565.145446569608</c:v>
                </c:pt>
                <c:pt idx="10">
                  <c:v>46188.300010772582</c:v>
                </c:pt>
                <c:pt idx="11">
                  <c:v>42981.453178412528</c:v>
                </c:pt>
                <c:pt idx="12">
                  <c:v>35632.196074453219</c:v>
                </c:pt>
                <c:pt idx="13">
                  <c:v>45814.350270639443</c:v>
                </c:pt>
                <c:pt idx="14">
                  <c:v>60900.599859054731</c:v>
                </c:pt>
                <c:pt idx="15">
                  <c:v>72797.580330140583</c:v>
                </c:pt>
                <c:pt idx="16">
                  <c:v>78046.938340141234</c:v>
                </c:pt>
                <c:pt idx="17">
                  <c:v>79199.617280140723</c:v>
                </c:pt>
                <c:pt idx="18">
                  <c:v>81925.082240140749</c:v>
                </c:pt>
                <c:pt idx="19">
                  <c:v>80700.72999014068</c:v>
                </c:pt>
                <c:pt idx="20">
                  <c:v>78888.059820140654</c:v>
                </c:pt>
                <c:pt idx="21">
                  <c:v>80260.368230140608</c:v>
                </c:pt>
                <c:pt idx="22">
                  <c:v>78168.678880140593</c:v>
                </c:pt>
                <c:pt idx="23">
                  <c:v>70656.50925014008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2E2-4203-9941-2708543892ED}"/>
            </c:ext>
          </c:extLst>
        </c:ser>
        <c:ser>
          <c:idx val="1"/>
          <c:order val="6"/>
          <c:tx>
            <c:strRef>
              <c:f>Ope_Ener_8_Cen!$Q$3</c:f>
              <c:strCache>
                <c:ptCount val="1"/>
                <c:pt idx="0">
                  <c:v>Reversíveis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Ope_Ener_8_Cen!$Q$4:$Q$27</c:f>
              <c:numCache>
                <c:formatCode>General</c:formatCode>
                <c:ptCount val="24"/>
                <c:pt idx="0">
                  <c:v>4.8724709999999999E-5</c:v>
                </c:pt>
                <c:pt idx="1">
                  <c:v>4.582109E-5</c:v>
                </c:pt>
                <c:pt idx="2">
                  <c:v>4.571792E-5</c:v>
                </c:pt>
                <c:pt idx="3">
                  <c:v>4.5646299999999997E-5</c:v>
                </c:pt>
                <c:pt idx="4">
                  <c:v>4.5622679999999991E-5</c:v>
                </c:pt>
                <c:pt idx="5">
                  <c:v>4.5593180000000001E-5</c:v>
                </c:pt>
                <c:pt idx="6">
                  <c:v>4.517994E-5</c:v>
                </c:pt>
                <c:pt idx="7">
                  <c:v>4.4581620000000002E-5</c:v>
                </c:pt>
                <c:pt idx="8">
                  <c:v>4.4628179999999999E-5</c:v>
                </c:pt>
                <c:pt idx="9">
                  <c:v>3.7219179999999996E-5</c:v>
                </c:pt>
                <c:pt idx="10">
                  <c:v>1.4104320000000005E-5</c:v>
                </c:pt>
                <c:pt idx="11">
                  <c:v>1.8909279999999997E-5</c:v>
                </c:pt>
                <c:pt idx="12">
                  <c:v>1.2047839999999993E-5</c:v>
                </c:pt>
                <c:pt idx="13">
                  <c:v>3.9004259999999992E-5</c:v>
                </c:pt>
                <c:pt idx="14">
                  <c:v>4.1585109999999997E-5</c:v>
                </c:pt>
                <c:pt idx="15">
                  <c:v>2.9511771399999993E-4</c:v>
                </c:pt>
                <c:pt idx="16">
                  <c:v>2885.1800021135023</c:v>
                </c:pt>
                <c:pt idx="17">
                  <c:v>286.47100870123899</c:v>
                </c:pt>
                <c:pt idx="18">
                  <c:v>2802.6705415106908</c:v>
                </c:pt>
                <c:pt idx="19">
                  <c:v>2119.4001086746139</c:v>
                </c:pt>
                <c:pt idx="20">
                  <c:v>96.66541861604901</c:v>
                </c:pt>
                <c:pt idx="21">
                  <c:v>175.14901872975702</c:v>
                </c:pt>
                <c:pt idx="22">
                  <c:v>58.24220190481099</c:v>
                </c:pt>
                <c:pt idx="23">
                  <c:v>5.8320248000000002E-5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2E2-4203-9941-270854389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02116368"/>
        <c:axId val="2002102640"/>
      </c:barChart>
      <c:lineChart>
        <c:grouping val="standard"/>
        <c:varyColors val="0"/>
        <c:ser>
          <c:idx val="0"/>
          <c:order val="0"/>
          <c:tx>
            <c:strRef>
              <c:f>Ope_Ener_8_Cen!$P$3</c:f>
              <c:strCache>
                <c:ptCount val="1"/>
                <c:pt idx="0">
                  <c:v>Demanda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Ope_Ener_8_Cen!$P$4:$P$27</c:f>
              <c:numCache>
                <c:formatCode>General</c:formatCode>
                <c:ptCount val="24"/>
                <c:pt idx="0">
                  <c:v>111878.6</c:v>
                </c:pt>
                <c:pt idx="1">
                  <c:v>105985.49999999999</c:v>
                </c:pt>
                <c:pt idx="2">
                  <c:v>101347.3</c:v>
                </c:pt>
                <c:pt idx="3">
                  <c:v>99409.200000000012</c:v>
                </c:pt>
                <c:pt idx="4">
                  <c:v>99738.200000000012</c:v>
                </c:pt>
                <c:pt idx="5">
                  <c:v>102470</c:v>
                </c:pt>
                <c:pt idx="6">
                  <c:v>107064.9</c:v>
                </c:pt>
                <c:pt idx="7">
                  <c:v>116882.09999999999</c:v>
                </c:pt>
                <c:pt idx="8">
                  <c:v>128390.39999999999</c:v>
                </c:pt>
                <c:pt idx="9">
                  <c:v>135439.70000000001</c:v>
                </c:pt>
                <c:pt idx="10">
                  <c:v>140687.9</c:v>
                </c:pt>
                <c:pt idx="11">
                  <c:v>141529.79999999999</c:v>
                </c:pt>
                <c:pt idx="12">
                  <c:v>137068.79999999999</c:v>
                </c:pt>
                <c:pt idx="13">
                  <c:v>142157.1</c:v>
                </c:pt>
                <c:pt idx="14">
                  <c:v>146012.9</c:v>
                </c:pt>
                <c:pt idx="15">
                  <c:v>146567.49999999997</c:v>
                </c:pt>
                <c:pt idx="16">
                  <c:v>144628.40000000002</c:v>
                </c:pt>
                <c:pt idx="17">
                  <c:v>136331</c:v>
                </c:pt>
                <c:pt idx="18">
                  <c:v>140792.5</c:v>
                </c:pt>
                <c:pt idx="19">
                  <c:v>140557.69999999998</c:v>
                </c:pt>
                <c:pt idx="20">
                  <c:v>137118</c:v>
                </c:pt>
                <c:pt idx="21">
                  <c:v>138382.39999999999</c:v>
                </c:pt>
                <c:pt idx="22">
                  <c:v>134834.69999999998</c:v>
                </c:pt>
                <c:pt idx="23">
                  <c:v>125969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2E2-4203-9941-270854389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116368"/>
        <c:axId val="2002102640"/>
      </c:lineChart>
      <c:catAx>
        <c:axId val="20021163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002102640"/>
        <c:crosses val="autoZero"/>
        <c:auto val="1"/>
        <c:lblAlgn val="ctr"/>
        <c:lblOffset val="100"/>
        <c:noMultiLvlLbl val="0"/>
      </c:catAx>
      <c:valAx>
        <c:axId val="200210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00211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437891344077716"/>
          <c:y val="3.7885566473612273E-3"/>
          <c:w val="0.86511359103815544"/>
          <c:h val="0.10195567854116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0249961383302235"/>
          <c:y val="0.1480176677295503"/>
          <c:w val="0.88665359542778299"/>
          <c:h val="0.77321167111342493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Ope_Reserva_8!$M$3</c:f>
              <c:strCache>
                <c:ptCount val="1"/>
                <c:pt idx="0">
                  <c:v>Térmicas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val>
            <c:numRef>
              <c:f>Ope_Reserva_8!$M$4:$M$27</c:f>
              <c:numCache>
                <c:formatCode>General</c:formatCode>
                <c:ptCount val="24"/>
                <c:pt idx="0">
                  <c:v>1655.8639720054509</c:v>
                </c:pt>
                <c:pt idx="1">
                  <c:v>1065.0062023688356</c:v>
                </c:pt>
                <c:pt idx="2">
                  <c:v>1068.685054184014</c:v>
                </c:pt>
                <c:pt idx="3">
                  <c:v>927.30662105936983</c:v>
                </c:pt>
                <c:pt idx="4">
                  <c:v>870.52032325036703</c:v>
                </c:pt>
                <c:pt idx="5">
                  <c:v>787.50021654459351</c:v>
                </c:pt>
                <c:pt idx="6">
                  <c:v>731.21925874162207</c:v>
                </c:pt>
                <c:pt idx="7">
                  <c:v>1276.6934212831293</c:v>
                </c:pt>
                <c:pt idx="8">
                  <c:v>1606.9810201393473</c:v>
                </c:pt>
                <c:pt idx="9">
                  <c:v>1541.2858006414749</c:v>
                </c:pt>
                <c:pt idx="10">
                  <c:v>1538.3638627839614</c:v>
                </c:pt>
                <c:pt idx="11">
                  <c:v>1294.6773357702834</c:v>
                </c:pt>
                <c:pt idx="12">
                  <c:v>2318.5847067584941</c:v>
                </c:pt>
                <c:pt idx="13">
                  <c:v>1454.9872109632904</c:v>
                </c:pt>
                <c:pt idx="14">
                  <c:v>1378.4469266931708</c:v>
                </c:pt>
                <c:pt idx="15">
                  <c:v>1991.0412780954919</c:v>
                </c:pt>
                <c:pt idx="16">
                  <c:v>3848.7253185329632</c:v>
                </c:pt>
                <c:pt idx="17">
                  <c:v>2520.9775654370987</c:v>
                </c:pt>
                <c:pt idx="18">
                  <c:v>3329.674199678574</c:v>
                </c:pt>
                <c:pt idx="19">
                  <c:v>2674.7969895375777</c:v>
                </c:pt>
                <c:pt idx="20">
                  <c:v>1904.2632689212708</c:v>
                </c:pt>
                <c:pt idx="21">
                  <c:v>1851.8879573589466</c:v>
                </c:pt>
                <c:pt idx="22">
                  <c:v>1733.504884186071</c:v>
                </c:pt>
                <c:pt idx="23">
                  <c:v>1029.3341881801323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9-4F39-B935-2292FFD1F043}"/>
            </c:ext>
          </c:extLst>
        </c:ser>
        <c:ser>
          <c:idx val="0"/>
          <c:order val="1"/>
          <c:tx>
            <c:strRef>
              <c:f>Ope_Reserva_8!$K$3</c:f>
              <c:strCache>
                <c:ptCount val="1"/>
                <c:pt idx="0">
                  <c:v>Hidrelétricas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Ope_Reserva_8!$K$4:$K$27</c:f>
              <c:numCache>
                <c:formatCode>General</c:formatCode>
                <c:ptCount val="24"/>
                <c:pt idx="0">
                  <c:v>2238.6390075988397</c:v>
                </c:pt>
                <c:pt idx="1">
                  <c:v>1798.0693265745397</c:v>
                </c:pt>
                <c:pt idx="2">
                  <c:v>2018.8622007109705</c:v>
                </c:pt>
                <c:pt idx="3">
                  <c:v>1811.2628614301398</c:v>
                </c:pt>
                <c:pt idx="4">
                  <c:v>1713.8613873752402</c:v>
                </c:pt>
                <c:pt idx="5">
                  <c:v>1504.7827018663897</c:v>
                </c:pt>
                <c:pt idx="6">
                  <c:v>1326.2091275737303</c:v>
                </c:pt>
                <c:pt idx="7">
                  <c:v>1537.3110135820698</c:v>
                </c:pt>
                <c:pt idx="8">
                  <c:v>1505.5944845730196</c:v>
                </c:pt>
                <c:pt idx="9">
                  <c:v>1895.2685430055101</c:v>
                </c:pt>
                <c:pt idx="10">
                  <c:v>2012.9706954551098</c:v>
                </c:pt>
                <c:pt idx="11">
                  <c:v>2208.9318229166302</c:v>
                </c:pt>
                <c:pt idx="12">
                  <c:v>7320.358674212549</c:v>
                </c:pt>
                <c:pt idx="13">
                  <c:v>3621.1576562051591</c:v>
                </c:pt>
                <c:pt idx="14">
                  <c:v>1739.7228948951697</c:v>
                </c:pt>
                <c:pt idx="15">
                  <c:v>346.8473925298199</c:v>
                </c:pt>
                <c:pt idx="16">
                  <c:v>532.10614903028988</c:v>
                </c:pt>
                <c:pt idx="17">
                  <c:v>480.06323964046993</c:v>
                </c:pt>
                <c:pt idx="18">
                  <c:v>755.1312642249103</c:v>
                </c:pt>
                <c:pt idx="19">
                  <c:v>361.4234959202401</c:v>
                </c:pt>
                <c:pt idx="20">
                  <c:v>460.59136897707998</c:v>
                </c:pt>
                <c:pt idx="21">
                  <c:v>320.98199593299006</c:v>
                </c:pt>
                <c:pt idx="22">
                  <c:v>350.86599660662012</c:v>
                </c:pt>
                <c:pt idx="23">
                  <c:v>503.75223403892022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59-4F39-B935-2292FFD1F043}"/>
            </c:ext>
          </c:extLst>
        </c:ser>
        <c:ser>
          <c:idx val="1"/>
          <c:order val="2"/>
          <c:tx>
            <c:strRef>
              <c:f>Ope_Reserva_8!$L$3</c:f>
              <c:strCache>
                <c:ptCount val="1"/>
                <c:pt idx="0">
                  <c:v>Reversível Mensal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Ope_Reserva_8!$L$4:$L$27</c:f>
              <c:numCache>
                <c:formatCode>General</c:formatCode>
                <c:ptCount val="24"/>
                <c:pt idx="0">
                  <c:v>1746.3130177</c:v>
                </c:pt>
                <c:pt idx="1">
                  <c:v>1903.4243741</c:v>
                </c:pt>
                <c:pt idx="2">
                  <c:v>1777.3702772000001</c:v>
                </c:pt>
                <c:pt idx="3">
                  <c:v>1848.7646213</c:v>
                </c:pt>
                <c:pt idx="4">
                  <c:v>1894.6137247999998</c:v>
                </c:pt>
                <c:pt idx="5">
                  <c:v>1960.8579358</c:v>
                </c:pt>
                <c:pt idx="6">
                  <c:v>2141.4833566000002</c:v>
                </c:pt>
                <c:pt idx="7">
                  <c:v>2503.8436774999996</c:v>
                </c:pt>
                <c:pt idx="8">
                  <c:v>2631.8536942000001</c:v>
                </c:pt>
                <c:pt idx="9">
                  <c:v>2599.6336943999995</c:v>
                </c:pt>
                <c:pt idx="10">
                  <c:v>2593.1735985999999</c:v>
                </c:pt>
                <c:pt idx="11">
                  <c:v>2443.6531542000002</c:v>
                </c:pt>
                <c:pt idx="12">
                  <c:v>1351.9272120000001</c:v>
                </c:pt>
                <c:pt idx="13">
                  <c:v>1975.6941884999999</c:v>
                </c:pt>
                <c:pt idx="14">
                  <c:v>2513.0734421000002</c:v>
                </c:pt>
                <c:pt idx="15">
                  <c:v>2775.8037715999999</c:v>
                </c:pt>
                <c:pt idx="16">
                  <c:v>186.26258659999999</c:v>
                </c:pt>
                <c:pt idx="17">
                  <c:v>2470.6014682999999</c:v>
                </c:pt>
                <c:pt idx="18">
                  <c:v>293.28115779999996</c:v>
                </c:pt>
                <c:pt idx="19">
                  <c:v>748.4404763</c:v>
                </c:pt>
                <c:pt idx="20">
                  <c:v>2369.6614168999999</c:v>
                </c:pt>
                <c:pt idx="21">
                  <c:v>2285.1814387999998</c:v>
                </c:pt>
                <c:pt idx="22">
                  <c:v>2313.3914237999998</c:v>
                </c:pt>
                <c:pt idx="23">
                  <c:v>2401.6335523000002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59-4F39-B935-2292FFD1F043}"/>
            </c:ext>
          </c:extLst>
        </c:ser>
        <c:ser>
          <c:idx val="4"/>
          <c:order val="3"/>
          <c:tx>
            <c:strRef>
              <c:f>Ope_Reserva_8!$N$3</c:f>
              <c:strCache>
                <c:ptCount val="1"/>
                <c:pt idx="0">
                  <c:v>Reversíveis de 24h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val>
            <c:numRef>
              <c:f>Ope_Reserva_8!$N$4:$N$27</c:f>
              <c:numCache>
                <c:formatCode>General</c:formatCode>
                <c:ptCount val="24"/>
                <c:pt idx="0">
                  <c:v>3861.8879418370007</c:v>
                </c:pt>
                <c:pt idx="1">
                  <c:v>3915.2266590879999</c:v>
                </c:pt>
                <c:pt idx="2">
                  <c:v>3741.0374089309994</c:v>
                </c:pt>
                <c:pt idx="3">
                  <c:v>3801.9249119589995</c:v>
                </c:pt>
                <c:pt idx="4">
                  <c:v>3852.5617645739994</c:v>
                </c:pt>
                <c:pt idx="5">
                  <c:v>3924.5435383000004</c:v>
                </c:pt>
                <c:pt idx="6">
                  <c:v>4190.8979278280003</c:v>
                </c:pt>
                <c:pt idx="7">
                  <c:v>4871.323203719</c:v>
                </c:pt>
                <c:pt idx="8">
                  <c:v>5121.8263836689994</c:v>
                </c:pt>
                <c:pt idx="9">
                  <c:v>5059.4325660290006</c:v>
                </c:pt>
                <c:pt idx="10">
                  <c:v>5049.4512647429992</c:v>
                </c:pt>
                <c:pt idx="11">
                  <c:v>4781.5522421590003</c:v>
                </c:pt>
                <c:pt idx="12">
                  <c:v>3324.2216986049998</c:v>
                </c:pt>
                <c:pt idx="13">
                  <c:v>4140.09272745</c:v>
                </c:pt>
                <c:pt idx="14">
                  <c:v>4897.9142822779986</c:v>
                </c:pt>
                <c:pt idx="15">
                  <c:v>5403.821698107</c:v>
                </c:pt>
                <c:pt idx="16">
                  <c:v>5981.9828915819999</c:v>
                </c:pt>
                <c:pt idx="17">
                  <c:v>5388.6774832499987</c:v>
                </c:pt>
                <c:pt idx="18">
                  <c:v>5520.7935764260001</c:v>
                </c:pt>
                <c:pt idx="19">
                  <c:v>5502.5569960379989</c:v>
                </c:pt>
                <c:pt idx="20">
                  <c:v>4854.204724872</c:v>
                </c:pt>
                <c:pt idx="21">
                  <c:v>4833.3508338089996</c:v>
                </c:pt>
                <c:pt idx="22">
                  <c:v>4701.7533399699996</c:v>
                </c:pt>
                <c:pt idx="23">
                  <c:v>4672.2309425120002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59-4F39-B935-2292FFD1F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88339216"/>
        <c:axId val="1388341712"/>
      </c:barChart>
      <c:lineChart>
        <c:grouping val="standard"/>
        <c:varyColors val="0"/>
        <c:ser>
          <c:idx val="3"/>
          <c:order val="4"/>
          <c:tx>
            <c:strRef>
              <c:f>Ope_Reserva_8!$O$3</c:f>
              <c:strCache>
                <c:ptCount val="1"/>
                <c:pt idx="0">
                  <c:v>Requisito de Reserva</c:v>
                </c:pt>
              </c:strCache>
            </c:strRef>
          </c:tx>
          <c:spPr>
            <a:ln w="28575" cap="rnd">
              <a:solidFill>
                <a:srgbClr val="000000">
                  <a:lumMod val="95000"/>
                  <a:lumOff val="5000"/>
                </a:srgbClr>
              </a:solidFill>
              <a:round/>
            </a:ln>
            <a:effectLst/>
          </c:spPr>
          <c:marker>
            <c:symbol val="none"/>
          </c:marker>
          <c:val>
            <c:numRef>
              <c:f>Ope_Reserva_8!$O$4:$O$27</c:f>
              <c:numCache>
                <c:formatCode>General</c:formatCode>
                <c:ptCount val="24"/>
                <c:pt idx="0">
                  <c:v>7187.0772999999999</c:v>
                </c:pt>
                <c:pt idx="1">
                  <c:v>6866.9260000000004</c:v>
                </c:pt>
                <c:pt idx="2">
                  <c:v>6657.9305000000004</c:v>
                </c:pt>
                <c:pt idx="3">
                  <c:v>6613.4955</c:v>
                </c:pt>
                <c:pt idx="4">
                  <c:v>6640.9987000000001</c:v>
                </c:pt>
                <c:pt idx="5">
                  <c:v>6622.2705999999998</c:v>
                </c:pt>
                <c:pt idx="6">
                  <c:v>7088.6036999999997</c:v>
                </c:pt>
                <c:pt idx="7">
                  <c:v>9255.8070000000007</c:v>
                </c:pt>
                <c:pt idx="8">
                  <c:v>10065.027</c:v>
                </c:pt>
                <c:pt idx="9">
                  <c:v>10271.0414</c:v>
                </c:pt>
                <c:pt idx="10">
                  <c:v>10406.5092</c:v>
                </c:pt>
                <c:pt idx="11">
                  <c:v>9779.6414999999997</c:v>
                </c:pt>
                <c:pt idx="12">
                  <c:v>9562.1525999999994</c:v>
                </c:pt>
                <c:pt idx="13">
                  <c:v>9682.2885999999999</c:v>
                </c:pt>
                <c:pt idx="14">
                  <c:v>9768.8639999999996</c:v>
                </c:pt>
                <c:pt idx="15">
                  <c:v>10031.1</c:v>
                </c:pt>
                <c:pt idx="16">
                  <c:v>10324.459000000001</c:v>
                </c:pt>
                <c:pt idx="17">
                  <c:v>10268.857</c:v>
                </c:pt>
                <c:pt idx="18">
                  <c:v>9197.4796000000006</c:v>
                </c:pt>
                <c:pt idx="19">
                  <c:v>8874.1687999999995</c:v>
                </c:pt>
                <c:pt idx="20">
                  <c:v>8742.2839000000004</c:v>
                </c:pt>
                <c:pt idx="21">
                  <c:v>8422.4331000000002</c:v>
                </c:pt>
                <c:pt idx="22">
                  <c:v>8155.6797999999999</c:v>
                </c:pt>
                <c:pt idx="23">
                  <c:v>7771.3072000000002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159-4F39-B935-2292FFD1F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8339216"/>
        <c:axId val="1388341712"/>
      </c:lineChart>
      <c:catAx>
        <c:axId val="13883392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88341712"/>
        <c:crosses val="autoZero"/>
        <c:auto val="1"/>
        <c:lblAlgn val="ctr"/>
        <c:lblOffset val="100"/>
        <c:noMultiLvlLbl val="0"/>
      </c:catAx>
      <c:valAx>
        <c:axId val="138834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8833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5.8856775169321189E-2"/>
          <c:y val="8.1658821221928003E-3"/>
          <c:w val="0.93524088764388869"/>
          <c:h val="0.10939960629921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r>
              <a:rPr lang="en-US" sz="1400" b="1" dirty="0" err="1"/>
              <a:t>Evolução</a:t>
            </a:r>
            <a:r>
              <a:rPr lang="en-US" sz="1400" b="1" dirty="0"/>
              <a:t> do CAPEX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1165462193938088E-2"/>
          <c:y val="0.19661532962585287"/>
          <c:w val="0.94513590766907563"/>
          <c:h val="0.70360774996583375"/>
        </c:manualLayout>
      </c:layout>
      <c:lineChart>
        <c:grouping val="standard"/>
        <c:varyColors val="0"/>
        <c:ser>
          <c:idx val="0"/>
          <c:order val="0"/>
          <c:tx>
            <c:strRef>
              <c:f>'Project''s Investment Costs '!$C$24:$D$24</c:f>
              <c:strCache>
                <c:ptCount val="1"/>
                <c:pt idx="0">
                  <c:v>Solar</c:v>
                </c:pt>
              </c:strCache>
            </c:strRef>
          </c:tx>
          <c:spPr>
            <a:ln w="38100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'Project''s Investment Costs '!$B$27:$B$47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'Project''s Investment Costs '!$C$27:$C$47</c:f>
              <c:numCache>
                <c:formatCode>0</c:formatCode>
                <c:ptCount val="21"/>
                <c:pt idx="0">
                  <c:v>3500</c:v>
                </c:pt>
                <c:pt idx="1">
                  <c:v>3221.0775745426781</c:v>
                </c:pt>
                <c:pt idx="2">
                  <c:v>3057.9184150399528</c:v>
                </c:pt>
                <c:pt idx="3">
                  <c:v>2942.1551490853562</c:v>
                </c:pt>
                <c:pt idx="4">
                  <c:v>2852.3621840365181</c:v>
                </c:pt>
                <c:pt idx="5">
                  <c:v>2778.9959895826305</c:v>
                </c:pt>
                <c:pt idx="6">
                  <c:v>2716.9657560201422</c:v>
                </c:pt>
                <c:pt idx="7">
                  <c:v>2663.2327236280344</c:v>
                </c:pt>
                <c:pt idx="8">
                  <c:v>2615.8368300799052</c:v>
                </c:pt>
                <c:pt idx="9">
                  <c:v>2573.4397585791958</c:v>
                </c:pt>
                <c:pt idx="10">
                  <c:v>2535.0869422259357</c:v>
                </c:pt>
                <c:pt idx="11">
                  <c:v>2500.0735641253086</c:v>
                </c:pt>
                <c:pt idx="12">
                  <c:v>2467.8643785574777</c:v>
                </c:pt>
                <c:pt idx="13">
                  <c:v>2438.0433305628203</c:v>
                </c:pt>
                <c:pt idx="14">
                  <c:v>2410.2805990764709</c:v>
                </c:pt>
                <c:pt idx="15">
                  <c:v>2384.310298170712</c:v>
                </c:pt>
                <c:pt idx="16">
                  <c:v>2359.9149503517788</c:v>
                </c:pt>
                <c:pt idx="17">
                  <c:v>2336.9144046225838</c:v>
                </c:pt>
                <c:pt idx="18">
                  <c:v>2315.1577547834245</c:v>
                </c:pt>
                <c:pt idx="19">
                  <c:v>2294.5173331218739</c:v>
                </c:pt>
                <c:pt idx="20">
                  <c:v>2275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62DE-423A-BEE7-F4C72C109DF3}"/>
            </c:ext>
          </c:extLst>
        </c:ser>
        <c:ser>
          <c:idx val="1"/>
          <c:order val="1"/>
          <c:tx>
            <c:v>Eólica</c:v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'Project''s Investment Costs '!$B$27:$B$47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'Project''s Investment Costs '!$E$27:$E$47</c:f>
              <c:numCache>
                <c:formatCode>0</c:formatCode>
                <c:ptCount val="21"/>
                <c:pt idx="0">
                  <c:v>4000</c:v>
                </c:pt>
                <c:pt idx="1">
                  <c:v>3863.380690711635</c:v>
                </c:pt>
                <c:pt idx="2">
                  <c:v>3783.4635179035154</c:v>
                </c:pt>
                <c:pt idx="3">
                  <c:v>3726.7613814232695</c:v>
                </c:pt>
                <c:pt idx="4">
                  <c:v>3682.7797874592388</c:v>
                </c:pt>
                <c:pt idx="5">
                  <c:v>3646.8442086151504</c:v>
                </c:pt>
                <c:pt idx="6">
                  <c:v>3616.4611096211979</c:v>
                </c:pt>
                <c:pt idx="7">
                  <c:v>3590.1420721349045</c:v>
                </c:pt>
                <c:pt idx="8">
                  <c:v>3566.9270358070312</c:v>
                </c:pt>
                <c:pt idx="9">
                  <c:v>3546.1604781708734</c:v>
                </c:pt>
                <c:pt idx="10">
                  <c:v>3527.3748417314409</c:v>
                </c:pt>
                <c:pt idx="11">
                  <c:v>3510.2248993267849</c:v>
                </c:pt>
                <c:pt idx="12">
                  <c:v>3494.448481644331</c:v>
                </c:pt>
                <c:pt idx="13">
                  <c:v>3479.8418003328325</c:v>
                </c:pt>
                <c:pt idx="14">
                  <c:v>3466.2433053627547</c:v>
                </c:pt>
                <c:pt idx="15">
                  <c:v>3453.5227628465391</c:v>
                </c:pt>
                <c:pt idx="16">
                  <c:v>3441.5736498865199</c:v>
                </c:pt>
                <c:pt idx="17">
                  <c:v>3430.3077265186657</c:v>
                </c:pt>
                <c:pt idx="18">
                  <c:v>3419.6510772062948</c:v>
                </c:pt>
                <c:pt idx="19">
                  <c:v>3409.5411688825084</c:v>
                </c:pt>
                <c:pt idx="20">
                  <c:v>3400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8-62DE-423A-BEE7-F4C72C109DF3}"/>
            </c:ext>
          </c:extLst>
        </c:ser>
        <c:ser>
          <c:idx val="2"/>
          <c:order val="2"/>
          <c:tx>
            <c:v>Bateria</c:v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'Project''s Investment Costs '!$B$27:$B$47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'Project''s Investment Costs '!$G$27:$G$47</c:f>
              <c:numCache>
                <c:formatCode>0</c:formatCode>
                <c:ptCount val="21"/>
                <c:pt idx="0">
                  <c:v>2012.8</c:v>
                </c:pt>
                <c:pt idx="1">
                  <c:v>1729.510747</c:v>
                </c:pt>
                <c:pt idx="2">
                  <c:v>1563.7971580000001</c:v>
                </c:pt>
                <c:pt idx="3">
                  <c:v>1446.221495</c:v>
                </c:pt>
                <c:pt idx="4">
                  <c:v>1355.022725</c:v>
                </c:pt>
                <c:pt idx="5">
                  <c:v>1280.5079049999999</c:v>
                </c:pt>
                <c:pt idx="6">
                  <c:v>1217.5065219999999</c:v>
                </c:pt>
                <c:pt idx="7">
                  <c:v>1162.9322420000001</c:v>
                </c:pt>
                <c:pt idx="8">
                  <c:v>1114.7943150000001</c:v>
                </c:pt>
                <c:pt idx="9">
                  <c:v>1071.7334719999999</c:v>
                </c:pt>
                <c:pt idx="10">
                  <c:v>1032.7802019999999</c:v>
                </c:pt>
                <c:pt idx="11">
                  <c:v>997.21865219999995</c:v>
                </c:pt>
                <c:pt idx="12">
                  <c:v>964.50519759999997</c:v>
                </c:pt>
                <c:pt idx="13">
                  <c:v>934.21726939999996</c:v>
                </c:pt>
                <c:pt idx="14">
                  <c:v>906.0198828</c:v>
                </c:pt>
                <c:pt idx="15">
                  <c:v>879.64298919999999</c:v>
                </c:pt>
                <c:pt idx="16">
                  <c:v>854.86570630000006</c:v>
                </c:pt>
                <c:pt idx="17">
                  <c:v>831.50506250000001</c:v>
                </c:pt>
                <c:pt idx="18">
                  <c:v>809.40778920000002</c:v>
                </c:pt>
                <c:pt idx="19">
                  <c:v>788.44421980000004</c:v>
                </c:pt>
                <c:pt idx="20">
                  <c:v>768.50367970000002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3C-62DE-423A-BEE7-F4C72C109D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1475008"/>
        <c:axId val="729211007"/>
      </c:lineChart>
      <c:catAx>
        <c:axId val="141147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729211007"/>
        <c:crosses val="autoZero"/>
        <c:auto val="1"/>
        <c:lblAlgn val="ctr"/>
        <c:lblOffset val="100"/>
        <c:tickLblSkip val="2"/>
        <c:noMultiLvlLbl val="0"/>
      </c:catAx>
      <c:valAx>
        <c:axId val="729211007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411475008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67898266997447232"/>
          <c:y val="3.2363150867823764E-2"/>
          <c:w val="0.21052772084996224"/>
          <c:h val="9.78131471883771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9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9416709677384423E-2"/>
          <c:y val="0.12738853503184713"/>
          <c:w val="0.88976556134989204"/>
          <c:h val="0.7882927544395019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Hidrelétrica</c:v>
                </c:pt>
              </c:strCache>
            </c:strRef>
          </c:tx>
          <c:spPr>
            <a:solidFill>
              <a:srgbClr val="2F5597"/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112.46598340566806</c:v>
                </c:pt>
                <c:pt idx="1">
                  <c:v>112.60717793747435</c:v>
                </c:pt>
                <c:pt idx="2">
                  <c:v>112.61036693400337</c:v>
                </c:pt>
                <c:pt idx="3">
                  <c:v>112.61036693400337</c:v>
                </c:pt>
                <c:pt idx="4">
                  <c:v>112.64190026492074</c:v>
                </c:pt>
                <c:pt idx="5">
                  <c:v>112.74766692561104</c:v>
                </c:pt>
                <c:pt idx="6">
                  <c:v>113.06316692561104</c:v>
                </c:pt>
                <c:pt idx="7">
                  <c:v>113.50989193934394</c:v>
                </c:pt>
                <c:pt idx="8">
                  <c:v>114.19929194277718</c:v>
                </c:pt>
                <c:pt idx="9">
                  <c:v>114.31010028475716</c:v>
                </c:pt>
                <c:pt idx="10">
                  <c:v>115.65231696528389</c:v>
                </c:pt>
                <c:pt idx="11">
                  <c:v>117.49707528132393</c:v>
                </c:pt>
                <c:pt idx="12">
                  <c:v>119.01795030421211</c:v>
                </c:pt>
                <c:pt idx="13">
                  <c:v>120.34851696795418</c:v>
                </c:pt>
                <c:pt idx="14">
                  <c:v>122.14814193171455</c:v>
                </c:pt>
                <c:pt idx="15">
                  <c:v>123.96769204157783</c:v>
                </c:pt>
                <c:pt idx="16">
                  <c:v>124.60556704157784</c:v>
                </c:pt>
                <c:pt idx="17">
                  <c:v>124.98516701716377</c:v>
                </c:pt>
                <c:pt idx="18">
                  <c:v>125.6859670659919</c:v>
                </c:pt>
                <c:pt idx="19">
                  <c:v>126.38676711482002</c:v>
                </c:pt>
                <c:pt idx="20">
                  <c:v>126.91236709040597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7-4D77-A057-D7535A851F6A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Biomassa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Sheet1!$C$2:$C$22</c:f>
              <c:numCache>
                <c:formatCode>General</c:formatCode>
                <c:ptCount val="21"/>
                <c:pt idx="0">
                  <c:v>11.603606041330426</c:v>
                </c:pt>
                <c:pt idx="1">
                  <c:v>11.762941749522794</c:v>
                </c:pt>
                <c:pt idx="2">
                  <c:v>12.130813942150443</c:v>
                </c:pt>
                <c:pt idx="3">
                  <c:v>12.33337396259722</c:v>
                </c:pt>
                <c:pt idx="4">
                  <c:v>12.361853964046805</c:v>
                </c:pt>
                <c:pt idx="5">
                  <c:v>12.591474004940359</c:v>
                </c:pt>
                <c:pt idx="6">
                  <c:v>12.591474004940359</c:v>
                </c:pt>
                <c:pt idx="7">
                  <c:v>12.591474004940359</c:v>
                </c:pt>
                <c:pt idx="8">
                  <c:v>12.591474004940359</c:v>
                </c:pt>
                <c:pt idx="9">
                  <c:v>11.851773931698171</c:v>
                </c:pt>
                <c:pt idx="10">
                  <c:v>11.851773931698171</c:v>
                </c:pt>
                <c:pt idx="11">
                  <c:v>12.201773931698172</c:v>
                </c:pt>
                <c:pt idx="12">
                  <c:v>12.110382299618093</c:v>
                </c:pt>
                <c:pt idx="13">
                  <c:v>12.84177377911028</c:v>
                </c:pt>
                <c:pt idx="14">
                  <c:v>12.943973745540944</c:v>
                </c:pt>
                <c:pt idx="15">
                  <c:v>13.178973623470633</c:v>
                </c:pt>
                <c:pt idx="16">
                  <c:v>12.921973623470633</c:v>
                </c:pt>
                <c:pt idx="17">
                  <c:v>13.199973379330007</c:v>
                </c:pt>
                <c:pt idx="18">
                  <c:v>12.632373769955008</c:v>
                </c:pt>
                <c:pt idx="19">
                  <c:v>12.524773916439383</c:v>
                </c:pt>
                <c:pt idx="20">
                  <c:v>12.083543802456228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D7-4D77-A057-D7535A851F6A}"/>
            </c:ext>
          </c:extLst>
        </c:ser>
        <c:ser>
          <c:idx val="3"/>
          <c:order val="2"/>
          <c:tx>
            <c:strRef>
              <c:f>Sheet1!$D$1</c:f>
              <c:strCache>
                <c:ptCount val="1"/>
                <c:pt idx="0">
                  <c:v>Outras Térmicas</c:v>
                </c:pt>
              </c:strCache>
            </c:strRef>
          </c:tx>
          <c:spPr>
            <a:solidFill>
              <a:srgbClr val="000000">
                <a:lumMod val="65000"/>
                <a:lumOff val="35000"/>
              </a:srgbClr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12.395108257770538</c:v>
                </c:pt>
                <c:pt idx="1">
                  <c:v>12.689824924468994</c:v>
                </c:pt>
                <c:pt idx="2">
                  <c:v>12.849467210292817</c:v>
                </c:pt>
                <c:pt idx="3">
                  <c:v>12.949371708393098</c:v>
                </c:pt>
                <c:pt idx="4">
                  <c:v>12.514968193531036</c:v>
                </c:pt>
                <c:pt idx="5">
                  <c:v>11.491365143299102</c:v>
                </c:pt>
                <c:pt idx="6">
                  <c:v>10.130400173664093</c:v>
                </c:pt>
                <c:pt idx="7">
                  <c:v>8.6721790528297422</c:v>
                </c:pt>
                <c:pt idx="8">
                  <c:v>7.1951290192604063</c:v>
                </c:pt>
                <c:pt idx="9">
                  <c:v>6.7271290192604063</c:v>
                </c:pt>
                <c:pt idx="10">
                  <c:v>5.9521290192604068</c:v>
                </c:pt>
                <c:pt idx="11">
                  <c:v>5.8371290192604066</c:v>
                </c:pt>
                <c:pt idx="12">
                  <c:v>4.7991290192604072</c:v>
                </c:pt>
                <c:pt idx="13">
                  <c:v>4.7991290192604072</c:v>
                </c:pt>
                <c:pt idx="14">
                  <c:v>4.7991290192604072</c:v>
                </c:pt>
                <c:pt idx="15">
                  <c:v>4.7991290192604072</c:v>
                </c:pt>
                <c:pt idx="16">
                  <c:v>4.7991290192604072</c:v>
                </c:pt>
                <c:pt idx="17">
                  <c:v>4.7991290192604072</c:v>
                </c:pt>
                <c:pt idx="18">
                  <c:v>4.7991290192604072</c:v>
                </c:pt>
                <c:pt idx="19">
                  <c:v>4.7991290192604072</c:v>
                </c:pt>
                <c:pt idx="20">
                  <c:v>4.7991290192604072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D7-4D77-A057-D7535A851F6A}"/>
            </c:ext>
          </c:extLst>
        </c:ser>
        <c:ser>
          <c:idx val="4"/>
          <c:order val="3"/>
          <c:tx>
            <c:strRef>
              <c:f>Sheet1!$E$1</c:f>
              <c:strCache>
                <c:ptCount val="1"/>
                <c:pt idx="0">
                  <c:v>Eólica</c:v>
                </c:pt>
              </c:strCache>
            </c:strRef>
          </c:tx>
          <c:spPr>
            <a:solidFill>
              <a:srgbClr val="BDD7EE"/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Sheet1!$E$2:$E$22</c:f>
              <c:numCache>
                <c:formatCode>General</c:formatCode>
                <c:ptCount val="21"/>
                <c:pt idx="0">
                  <c:v>15.770531214257993</c:v>
                </c:pt>
                <c:pt idx="1">
                  <c:v>15.949776057186842</c:v>
                </c:pt>
                <c:pt idx="2">
                  <c:v>15.653265198924618</c:v>
                </c:pt>
                <c:pt idx="3">
                  <c:v>17.010365349986632</c:v>
                </c:pt>
                <c:pt idx="4">
                  <c:v>18.290764855601864</c:v>
                </c:pt>
                <c:pt idx="5">
                  <c:v>19.330994954326229</c:v>
                </c:pt>
                <c:pt idx="6">
                  <c:v>20.535794881084044</c:v>
                </c:pt>
                <c:pt idx="7">
                  <c:v>20.920094685771542</c:v>
                </c:pt>
                <c:pt idx="8">
                  <c:v>21.860494954326231</c:v>
                </c:pt>
                <c:pt idx="9">
                  <c:v>25.33559602854498</c:v>
                </c:pt>
                <c:pt idx="10">
                  <c:v>26.0745646106983</c:v>
                </c:pt>
                <c:pt idx="11">
                  <c:v>27.034117735971154</c:v>
                </c:pt>
                <c:pt idx="12">
                  <c:v>25.715815367807092</c:v>
                </c:pt>
                <c:pt idx="13">
                  <c:v>26.144578106486744</c:v>
                </c:pt>
                <c:pt idx="14">
                  <c:v>26.902317547404714</c:v>
                </c:pt>
                <c:pt idx="15">
                  <c:v>28.701717220866627</c:v>
                </c:pt>
                <c:pt idx="16">
                  <c:v>29.721197010600513</c:v>
                </c:pt>
                <c:pt idx="17">
                  <c:v>30.938397995555349</c:v>
                </c:pt>
                <c:pt idx="18">
                  <c:v>32.97869709833855</c:v>
                </c:pt>
                <c:pt idx="19">
                  <c:v>35.440747940623702</c:v>
                </c:pt>
                <c:pt idx="20">
                  <c:v>36.65186471854561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D7-4D77-A057-D7535A851F6A}"/>
            </c:ext>
          </c:extLst>
        </c:ser>
        <c:ser>
          <c:idx val="7"/>
          <c:order val="4"/>
          <c:tx>
            <c:strRef>
              <c:f>Sheet1!$H$1</c:f>
              <c:strCache>
                <c:ptCount val="1"/>
                <c:pt idx="0">
                  <c:v>Gás</c:v>
                </c:pt>
              </c:strCache>
            </c:strRef>
          </c:tx>
          <c:spPr>
            <a:solidFill>
              <a:srgbClr val="FFFFFF">
                <a:lumMod val="65000"/>
              </a:srgbClr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Sheet1!$H$2:$H$22</c:f>
              <c:numCache>
                <c:formatCode>General</c:formatCode>
                <c:ptCount val="21"/>
                <c:pt idx="0">
                  <c:v>11.522848779678345</c:v>
                </c:pt>
                <c:pt idx="1">
                  <c:v>12.936841779708862</c:v>
                </c:pt>
                <c:pt idx="2">
                  <c:v>12.976834779739379</c:v>
                </c:pt>
                <c:pt idx="3">
                  <c:v>13.542334779739379</c:v>
                </c:pt>
                <c:pt idx="4">
                  <c:v>13.555534952163697</c:v>
                </c:pt>
                <c:pt idx="5">
                  <c:v>14.712774950027466</c:v>
                </c:pt>
                <c:pt idx="6">
                  <c:v>15.870014699935913</c:v>
                </c:pt>
                <c:pt idx="7">
                  <c:v>17.098714681625367</c:v>
                </c:pt>
                <c:pt idx="8">
                  <c:v>17.886654989242555</c:v>
                </c:pt>
                <c:pt idx="9">
                  <c:v>18.357254842758177</c:v>
                </c:pt>
                <c:pt idx="10">
                  <c:v>19.177374731063843</c:v>
                </c:pt>
                <c:pt idx="11">
                  <c:v>19.177374731063843</c:v>
                </c:pt>
                <c:pt idx="12">
                  <c:v>19.865534536361693</c:v>
                </c:pt>
                <c:pt idx="13">
                  <c:v>20.366314626693725</c:v>
                </c:pt>
                <c:pt idx="14">
                  <c:v>21.204314870834352</c:v>
                </c:pt>
                <c:pt idx="15">
                  <c:v>21.966424962997436</c:v>
                </c:pt>
                <c:pt idx="16">
                  <c:v>23.860024908065796</c:v>
                </c:pt>
                <c:pt idx="17">
                  <c:v>24.753124761581422</c:v>
                </c:pt>
                <c:pt idx="18">
                  <c:v>25.65012476158142</c:v>
                </c:pt>
                <c:pt idx="19">
                  <c:v>25.844324468612673</c:v>
                </c:pt>
                <c:pt idx="20">
                  <c:v>27.281344488143922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D7-4D77-A057-D7535A851F6A}"/>
            </c:ext>
          </c:extLst>
        </c:ser>
        <c:ser>
          <c:idx val="5"/>
          <c:order val="5"/>
          <c:tx>
            <c:strRef>
              <c:f>Sheet1!$F$1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rgbClr val="FFD966"/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Sheet1!$F$2:$F$22</c:f>
              <c:numCache>
                <c:formatCode>General</c:formatCode>
                <c:ptCount val="21"/>
                <c:pt idx="0">
                  <c:v>5.0694917751831916</c:v>
                </c:pt>
                <c:pt idx="1">
                  <c:v>8.0381804267787995</c:v>
                </c:pt>
                <c:pt idx="2">
                  <c:v>10.526021698926408</c:v>
                </c:pt>
                <c:pt idx="3">
                  <c:v>13.509705660794694</c:v>
                </c:pt>
                <c:pt idx="4">
                  <c:v>16.550773632024246</c:v>
                </c:pt>
                <c:pt idx="5">
                  <c:v>20.421253339742144</c:v>
                </c:pt>
                <c:pt idx="6">
                  <c:v>23.658495988820512</c:v>
                </c:pt>
                <c:pt idx="7">
                  <c:v>26.757671594594438</c:v>
                </c:pt>
                <c:pt idx="8">
                  <c:v>29.273252809499223</c:v>
                </c:pt>
                <c:pt idx="9">
                  <c:v>31.362400537465533</c:v>
                </c:pt>
                <c:pt idx="10">
                  <c:v>34.986201326344926</c:v>
                </c:pt>
                <c:pt idx="11">
                  <c:v>39.667697107289747</c:v>
                </c:pt>
                <c:pt idx="12">
                  <c:v>45.790752420400104</c:v>
                </c:pt>
                <c:pt idx="13">
                  <c:v>50.359469217275105</c:v>
                </c:pt>
                <c:pt idx="14">
                  <c:v>53.635771989797078</c:v>
                </c:pt>
                <c:pt idx="15">
                  <c:v>55.137734628652055</c:v>
                </c:pt>
                <c:pt idx="16">
                  <c:v>56.234466653798542</c:v>
                </c:pt>
                <c:pt idx="17">
                  <c:v>61.28044876286836</c:v>
                </c:pt>
                <c:pt idx="18">
                  <c:v>65.819556245778514</c:v>
                </c:pt>
                <c:pt idx="19">
                  <c:v>70.967268739674992</c:v>
                </c:pt>
                <c:pt idx="20">
                  <c:v>75.812716691945511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8D7-4D77-A057-D7535A851F6A}"/>
            </c:ext>
          </c:extLst>
        </c:ser>
        <c:ser>
          <c:idx val="6"/>
          <c:order val="6"/>
          <c:tx>
            <c:strRef>
              <c:f>Sheet1!$G$1</c:f>
              <c:strCache>
                <c:ptCount val="1"/>
                <c:pt idx="0">
                  <c:v>Bateria</c:v>
                </c:pt>
              </c:strCache>
            </c:strRef>
          </c:tx>
          <c:spPr>
            <a:solidFill>
              <a:srgbClr val="F4B183"/>
            </a:solidFill>
            <a:ln>
              <a:noFill/>
            </a:ln>
            <a:effectLst/>
          </c:spPr>
          <c:cat>
            <c:numRef>
              <c:f>Sheet1!$A$2:$A$22</c:f>
              <c:numCache>
                <c:formatCode>General</c:formatCode>
                <c:ptCount val="2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  <c:pt idx="11">
                  <c:v>2031</c:v>
                </c:pt>
                <c:pt idx="12">
                  <c:v>2032</c:v>
                </c:pt>
                <c:pt idx="13">
                  <c:v>2033</c:v>
                </c:pt>
                <c:pt idx="14">
                  <c:v>2034</c:v>
                </c:pt>
                <c:pt idx="15">
                  <c:v>2035</c:v>
                </c:pt>
                <c:pt idx="16">
                  <c:v>2036</c:v>
                </c:pt>
                <c:pt idx="17">
                  <c:v>2037</c:v>
                </c:pt>
                <c:pt idx="18">
                  <c:v>2038</c:v>
                </c:pt>
                <c:pt idx="19">
                  <c:v>2039</c:v>
                </c:pt>
                <c:pt idx="20">
                  <c:v>2040</c:v>
                </c:pt>
              </c:numCache>
            </c:numRef>
          </c:cat>
          <c:val>
            <c:numRef>
              <c:f>Sheet1!$G$2:$G$22</c:f>
              <c:numCache>
                <c:formatCode>General</c:formatCode>
                <c:ptCount val="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1.8383800048828125</c:v>
                </c:pt>
                <c:pt idx="15">
                  <c:v>2.4881300048828123</c:v>
                </c:pt>
                <c:pt idx="16">
                  <c:v>3.3060296630859374</c:v>
                </c:pt>
                <c:pt idx="17">
                  <c:v>5.1724946408122774</c:v>
                </c:pt>
                <c:pt idx="18">
                  <c:v>7.1113200683593751</c:v>
                </c:pt>
                <c:pt idx="19">
                  <c:v>7.7085605468749998</c:v>
                </c:pt>
                <c:pt idx="20">
                  <c:v>8.4206004028320312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8D7-4D77-A057-D7535A851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615599"/>
        <c:axId val="109619343"/>
      </c:areaChart>
      <c:catAx>
        <c:axId val="10961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19343"/>
        <c:crosses val="autoZero"/>
        <c:auto val="1"/>
        <c:lblAlgn val="ctr"/>
        <c:lblOffset val="100"/>
        <c:noMultiLvlLbl val="0"/>
      </c:catAx>
      <c:valAx>
        <c:axId val="109619343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Capacidade Instalada (GW)</a:t>
                </a:r>
              </a:p>
            </c:rich>
          </c:tx>
          <c:layout>
            <c:manualLayout>
              <c:xMode val="edge"/>
              <c:yMode val="edge"/>
              <c:x val="2.6058181760830221E-2"/>
              <c:y val="0.26081703040427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6155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4029139332520599"/>
          <c:y val="0"/>
          <c:w val="0.74167753894568589"/>
          <c:h val="7.87756503489489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Caso de referência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Eólica</c:v>
                </c:pt>
                <c:pt idx="1">
                  <c:v>Solar</c:v>
                </c:pt>
                <c:pt idx="2">
                  <c:v>Térmicas a gás</c:v>
                </c:pt>
                <c:pt idx="3">
                  <c:v>Biomassa</c:v>
                </c:pt>
                <c:pt idx="4">
                  <c:v>Reversível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31491.899999999998</c:v>
                </c:pt>
                <c:pt idx="1">
                  <c:v>34094.9</c:v>
                </c:pt>
                <c:pt idx="2">
                  <c:v>19564.367709999999</c:v>
                </c:pt>
                <c:pt idx="3">
                  <c:v>3253.63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F1-4C79-B7CF-E3AAA5BB08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Caso com reversíveis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Eólica</c:v>
                </c:pt>
                <c:pt idx="1">
                  <c:v>Solar</c:v>
                </c:pt>
                <c:pt idx="2">
                  <c:v>Térmicas a gás</c:v>
                </c:pt>
                <c:pt idx="3">
                  <c:v>Biomassa</c:v>
                </c:pt>
                <c:pt idx="4">
                  <c:v>Reversível</c:v>
                </c:pt>
              </c:strCache>
            </c:strRef>
          </c:cat>
          <c:val>
            <c:numRef>
              <c:f>Sheet1!$C$2:$C$6</c:f>
              <c:numCache>
                <c:formatCode>#,##0</c:formatCode>
                <c:ptCount val="5"/>
                <c:pt idx="0">
                  <c:v>29129.1</c:v>
                </c:pt>
                <c:pt idx="1">
                  <c:v>34094.9</c:v>
                </c:pt>
                <c:pt idx="2">
                  <c:v>11375.7</c:v>
                </c:pt>
                <c:pt idx="3">
                  <c:v>3253.63</c:v>
                </c:pt>
                <c:pt idx="4">
                  <c:v>9293.0557140000001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F1-4C79-B7CF-E3AAA5BB08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0"/>
        <c:axId val="2128547599"/>
        <c:axId val="2128551343"/>
      </c:barChart>
      <c:catAx>
        <c:axId val="2128547599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128551343"/>
        <c:crosses val="autoZero"/>
        <c:auto val="1"/>
        <c:lblAlgn val="ctr"/>
        <c:lblOffset val="100"/>
        <c:noMultiLvlLbl val="0"/>
      </c:catAx>
      <c:valAx>
        <c:axId val="2128551343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128547599"/>
        <c:crosses val="autoZero"/>
        <c:crossBetween val="between"/>
        <c:majorUnit val="1000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 compartilhamento de reserva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Nordeste</c:v>
                </c:pt>
                <c:pt idx="1">
                  <c:v>Norte</c:v>
                </c:pt>
                <c:pt idx="2">
                  <c:v>Sudeste</c:v>
                </c:pt>
                <c:pt idx="3">
                  <c:v>Sul</c:v>
                </c:pt>
              </c:strCache>
            </c:strRef>
          </c:cat>
          <c:val>
            <c:numRef>
              <c:f>Sheet1!$B$2:$B$5</c:f>
              <c:numCache>
                <c:formatCode>_-* #,##0_-;\-* #,##0_-;_-* "-"??_-;_-@_-</c:formatCode>
                <c:ptCount val="4"/>
                <c:pt idx="0">
                  <c:v>1376.95</c:v>
                </c:pt>
                <c:pt idx="1">
                  <c:v>0.17571400000000001</c:v>
                </c:pt>
                <c:pt idx="2">
                  <c:v>7915.93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37-4582-B85E-73104106E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Sem compartilhamento de reserva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Nordeste</c:v>
                </c:pt>
                <c:pt idx="1">
                  <c:v>Norte</c:v>
                </c:pt>
                <c:pt idx="2">
                  <c:v>Sudeste</c:v>
                </c:pt>
                <c:pt idx="3">
                  <c:v>Sul</c:v>
                </c:pt>
              </c:strCache>
            </c:strRef>
          </c:cat>
          <c:val>
            <c:numRef>
              <c:f>Sheet1!$C$2:$C$5</c:f>
              <c:numCache>
                <c:formatCode>_-* #,##0_-;\-* #,##0_-;_-* "-"??_-;_-@_-</c:formatCode>
                <c:ptCount val="4"/>
                <c:pt idx="0">
                  <c:v>1596.66</c:v>
                </c:pt>
                <c:pt idx="1">
                  <c:v>1282.8800000000001</c:v>
                </c:pt>
                <c:pt idx="2">
                  <c:v>5987.14</c:v>
                </c:pt>
                <c:pt idx="3">
                  <c:v>426.39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37-4582-B85E-73104106E2D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0"/>
        <c:axId val="2128532623"/>
        <c:axId val="2128528879"/>
      </c:barChart>
      <c:catAx>
        <c:axId val="2128532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128528879"/>
        <c:crosses val="autoZero"/>
        <c:auto val="1"/>
        <c:lblAlgn val="ctr"/>
        <c:lblOffset val="100"/>
        <c:noMultiLvlLbl val="0"/>
      </c:catAx>
      <c:valAx>
        <c:axId val="2128528879"/>
        <c:scaling>
          <c:orientation val="minMax"/>
          <c:max val="10000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128532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5322309711286086"/>
          <c:y val="0"/>
          <c:w val="0.34506895728942971"/>
          <c:h val="0.257151085980024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UHR mensal</c:v>
                </c:pt>
              </c:strCache>
            </c:strRef>
          </c:tx>
          <c:spPr>
            <a:ln w="412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</c:f>
              <c:numCache>
                <c:formatCode>0.0%</c:formatCode>
                <c:ptCount val="5"/>
                <c:pt idx="0">
                  <c:v>0</c:v>
                </c:pt>
                <c:pt idx="1">
                  <c:v>0.01</c:v>
                </c:pt>
                <c:pt idx="2">
                  <c:v>2.5000000000000001E-2</c:v>
                </c:pt>
                <c:pt idx="3">
                  <c:v>0.05</c:v>
                </c:pt>
                <c:pt idx="4">
                  <c:v>7.4999999999999997E-2</c:v>
                </c:pt>
              </c:numCache>
            </c:numRef>
          </c:xVal>
          <c:yVal>
            <c:numRef>
              <c:f>Sheet1!$B$2:$B$6</c:f>
              <c:numCache>
                <c:formatCode>#,##0</c:formatCode>
                <c:ptCount val="5"/>
                <c:pt idx="0">
                  <c:v>3150.21</c:v>
                </c:pt>
                <c:pt idx="1">
                  <c:v>3150.21</c:v>
                </c:pt>
                <c:pt idx="2">
                  <c:v>3150.21</c:v>
                </c:pt>
                <c:pt idx="3">
                  <c:v>781.50099999999998</c:v>
                </c:pt>
                <c:pt idx="4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3DC-4C71-AAC3-99BCB9845F0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Reversível 24h SE</c:v>
                </c:pt>
              </c:strCache>
            </c:strRef>
          </c:tx>
          <c:spPr>
            <a:ln w="412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</c:f>
              <c:numCache>
                <c:formatCode>0.0%</c:formatCode>
                <c:ptCount val="5"/>
                <c:pt idx="0">
                  <c:v>0</c:v>
                </c:pt>
                <c:pt idx="1">
                  <c:v>0.01</c:v>
                </c:pt>
                <c:pt idx="2">
                  <c:v>2.5000000000000001E-2</c:v>
                </c:pt>
                <c:pt idx="3">
                  <c:v>0.05</c:v>
                </c:pt>
                <c:pt idx="4">
                  <c:v>7.4999999999999997E-2</c:v>
                </c:pt>
              </c:numCache>
            </c:numRef>
          </c:xVal>
          <c:yVal>
            <c:numRef>
              <c:f>Sheet1!$C$2:$C$6</c:f>
              <c:numCache>
                <c:formatCode>#,##0</c:formatCode>
                <c:ptCount val="5"/>
                <c:pt idx="0">
                  <c:v>4760.21</c:v>
                </c:pt>
                <c:pt idx="1">
                  <c:v>4760.21</c:v>
                </c:pt>
                <c:pt idx="2">
                  <c:v>4760.13</c:v>
                </c:pt>
                <c:pt idx="3">
                  <c:v>7133.48</c:v>
                </c:pt>
                <c:pt idx="4">
                  <c:v>7916.03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3DC-4C71-AAC3-99BCB9845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8547599"/>
        <c:axId val="2128551343"/>
      </c:scatterChart>
      <c:valAx>
        <c:axId val="2128547599"/>
        <c:scaling>
          <c:orientation val="minMax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 (Body)"/>
                <a:ea typeface="+mn-ea"/>
                <a:cs typeface="+mn-cs"/>
              </a:defRPr>
            </a:pPr>
            <a:endParaRPr lang="en-US"/>
          </a:p>
        </c:txPr>
        <c:crossAx val="2128551343"/>
        <c:crosses val="autoZero"/>
        <c:crossBetween val="midCat"/>
      </c:valAx>
      <c:valAx>
        <c:axId val="21285513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yriad Pro (Body)"/>
                    <a:ea typeface="+mn-ea"/>
                    <a:cs typeface="+mn-cs"/>
                  </a:defRPr>
                </a:pPr>
                <a:r>
                  <a:rPr lang="en-US" sz="1200">
                    <a:latin typeface="Myriad Pro (Body)"/>
                  </a:rPr>
                  <a:t>Capacidade Instalada (MW)</a:t>
                </a:r>
              </a:p>
            </c:rich>
          </c:tx>
          <c:layout>
            <c:manualLayout>
              <c:xMode val="edge"/>
              <c:yMode val="edge"/>
              <c:x val="1.4442171139728005E-2"/>
              <c:y val="0.132457447693124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yriad Pro (Body)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 (Body)"/>
                <a:ea typeface="+mn-ea"/>
                <a:cs typeface="+mn-cs"/>
              </a:defRPr>
            </a:pPr>
            <a:endParaRPr lang="en-US"/>
          </a:p>
        </c:txPr>
        <c:crossAx val="2128547599"/>
        <c:crosses val="autoZero"/>
        <c:crossBetween val="midCat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2092570147349933"/>
          <c:y val="1.6246953696181964E-2"/>
          <c:w val="0.27544309699282538"/>
          <c:h val="0.234474244740528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 (Body)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latin typeface="+mn-lt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v>Geração das Reversíveis (MW)</c:v>
          </c:tx>
          <c:spPr>
            <a:solidFill>
              <a:srgbClr val="D2A000"/>
            </a:solidFill>
            <a:ln>
              <a:noFill/>
            </a:ln>
            <a:effectLst/>
          </c:spPr>
          <c:invertIfNegative val="0"/>
          <c:val>
            <c:numRef>
              <c:f>Ope_Ener_8_Cen!$Q$4:$Q$27</c:f>
              <c:numCache>
                <c:formatCode>General</c:formatCode>
                <c:ptCount val="24"/>
                <c:pt idx="0">
                  <c:v>3.0253971859999996E-2</c:v>
                </c:pt>
                <c:pt idx="1">
                  <c:v>1.5721857800000002E-3</c:v>
                </c:pt>
                <c:pt idx="2">
                  <c:v>1.56988158E-3</c:v>
                </c:pt>
                <c:pt idx="3">
                  <c:v>1.5687678899999999E-3</c:v>
                </c:pt>
                <c:pt idx="4">
                  <c:v>1.5678673199999999E-3</c:v>
                </c:pt>
                <c:pt idx="5">
                  <c:v>1.5693472899999999E-3</c:v>
                </c:pt>
                <c:pt idx="6">
                  <c:v>1.45070057E-3</c:v>
                </c:pt>
                <c:pt idx="7">
                  <c:v>2.3963418E-4</c:v>
                </c:pt>
                <c:pt idx="8">
                  <c:v>-331.95953042059693</c:v>
                </c:pt>
                <c:pt idx="9">
                  <c:v>-4199.9995408454097</c:v>
                </c:pt>
                <c:pt idx="10">
                  <c:v>-4199.9995911641299</c:v>
                </c:pt>
                <c:pt idx="11">
                  <c:v>-4976.298456844509</c:v>
                </c:pt>
                <c:pt idx="12">
                  <c:v>-7261.8462865918009</c:v>
                </c:pt>
                <c:pt idx="13">
                  <c:v>-4199.9991778160993</c:v>
                </c:pt>
                <c:pt idx="14">
                  <c:v>46.588859786979981</c:v>
                </c:pt>
                <c:pt idx="15">
                  <c:v>47.005926904059997</c:v>
                </c:pt>
                <c:pt idx="16">
                  <c:v>33.787991119650002</c:v>
                </c:pt>
                <c:pt idx="17">
                  <c:v>28.128392485790002</c:v>
                </c:pt>
                <c:pt idx="18">
                  <c:v>1680.52265409136</c:v>
                </c:pt>
                <c:pt idx="19">
                  <c:v>626.32678668917004</c:v>
                </c:pt>
                <c:pt idx="20">
                  <c:v>54.02315218267001</c:v>
                </c:pt>
                <c:pt idx="21">
                  <c:v>68.652072440259985</c:v>
                </c:pt>
                <c:pt idx="22">
                  <c:v>21.587263207529997</c:v>
                </c:pt>
                <c:pt idx="23">
                  <c:v>13.4359910476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B4-4041-A4E5-DF1FDDB25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445216"/>
        <c:axId val="1313452704"/>
      </c:barChart>
      <c:lineChart>
        <c:grouping val="standard"/>
        <c:varyColors val="0"/>
        <c:ser>
          <c:idx val="0"/>
          <c:order val="0"/>
          <c:tx>
            <c:strRef>
              <c:f>Ope_Ener_8_Cen!$W$3</c:f>
              <c:strCache>
                <c:ptCount val="1"/>
                <c:pt idx="0">
                  <c:v>CMO do Sudeste (R$ /MWh)</c:v>
                </c:pt>
              </c:strCache>
            </c:strRef>
          </c:tx>
          <c:spPr>
            <a:ln w="28575" cap="rnd">
              <a:solidFill>
                <a:srgbClr val="5F9127"/>
              </a:solidFill>
              <a:round/>
            </a:ln>
            <a:effectLst/>
          </c:spPr>
          <c:marker>
            <c:symbol val="none"/>
          </c:marker>
          <c:val>
            <c:numRef>
              <c:f>Ope_Ener_8_Cen!$W$4:$W$27</c:f>
              <c:numCache>
                <c:formatCode>General</c:formatCode>
                <c:ptCount val="24"/>
                <c:pt idx="0">
                  <c:v>287.34899999999999</c:v>
                </c:pt>
                <c:pt idx="1">
                  <c:v>287.15899999999999</c:v>
                </c:pt>
                <c:pt idx="2">
                  <c:v>287.15899999999999</c:v>
                </c:pt>
                <c:pt idx="3">
                  <c:v>287.15899999999999</c:v>
                </c:pt>
                <c:pt idx="4">
                  <c:v>287.15899999999999</c:v>
                </c:pt>
                <c:pt idx="5">
                  <c:v>287.15899999999999</c:v>
                </c:pt>
                <c:pt idx="6">
                  <c:v>287.15899999999999</c:v>
                </c:pt>
                <c:pt idx="7">
                  <c:v>282.74799999999999</c:v>
                </c:pt>
                <c:pt idx="8">
                  <c:v>272.625</c:v>
                </c:pt>
                <c:pt idx="9">
                  <c:v>268.01100000000002</c:v>
                </c:pt>
                <c:pt idx="10">
                  <c:v>240.827</c:v>
                </c:pt>
                <c:pt idx="11">
                  <c:v>215.51300000000001</c:v>
                </c:pt>
                <c:pt idx="12">
                  <c:v>215.51300000000001</c:v>
                </c:pt>
                <c:pt idx="13">
                  <c:v>240.827</c:v>
                </c:pt>
                <c:pt idx="14">
                  <c:v>272.625</c:v>
                </c:pt>
                <c:pt idx="15">
                  <c:v>287.351</c:v>
                </c:pt>
                <c:pt idx="16">
                  <c:v>287.351</c:v>
                </c:pt>
                <c:pt idx="17">
                  <c:v>287.351</c:v>
                </c:pt>
                <c:pt idx="18">
                  <c:v>287.351</c:v>
                </c:pt>
                <c:pt idx="19">
                  <c:v>287.351</c:v>
                </c:pt>
                <c:pt idx="20">
                  <c:v>287.351</c:v>
                </c:pt>
                <c:pt idx="21">
                  <c:v>287.351</c:v>
                </c:pt>
                <c:pt idx="22">
                  <c:v>287.351</c:v>
                </c:pt>
                <c:pt idx="23">
                  <c:v>287.351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B4-4041-A4E5-DF1FDDB259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7387456"/>
        <c:axId val="2037379968"/>
      </c:lineChart>
      <c:catAx>
        <c:axId val="13134452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452704"/>
        <c:crosses val="autoZero"/>
        <c:auto val="1"/>
        <c:lblAlgn val="ctr"/>
        <c:lblOffset val="100"/>
        <c:noMultiLvlLbl val="0"/>
      </c:catAx>
      <c:valAx>
        <c:axId val="1313452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D2A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rgbClr val="D2A000"/>
                    </a:solidFill>
                  </a:rPr>
                  <a:t>Geração (MW)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D2A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D2A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3445216"/>
        <c:crosses val="autoZero"/>
        <c:crossBetween val="between"/>
      </c:valAx>
      <c:valAx>
        <c:axId val="2037379968"/>
        <c:scaling>
          <c:orientation val="minMax"/>
          <c:min val="2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rgbClr val="5F9127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solidFill>
                      <a:srgbClr val="5F9127"/>
                    </a:solidFill>
                  </a:rPr>
                  <a:t>CMO (R$/MWh)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rgbClr val="5F9127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rgbClr val="5F9127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7387456"/>
        <c:crosses val="max"/>
        <c:crossBetween val="between"/>
      </c:valAx>
      <c:catAx>
        <c:axId val="2037387456"/>
        <c:scaling>
          <c:orientation val="minMax"/>
        </c:scaling>
        <c:delete val="1"/>
        <c:axPos val="b"/>
        <c:majorTickMark val="out"/>
        <c:minorTickMark val="none"/>
        <c:tickLblPos val="nextTo"/>
        <c:crossAx val="20373799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128545747282853"/>
          <c:y val="0.11352418558736427"/>
          <c:w val="0.88112709584427473"/>
          <c:h val="0.85031068790819753"/>
        </c:manualLayout>
      </c:layout>
      <c:barChart>
        <c:barDir val="col"/>
        <c:grouping val="stacked"/>
        <c:varyColors val="0"/>
        <c:ser>
          <c:idx val="6"/>
          <c:order val="1"/>
          <c:tx>
            <c:strRef>
              <c:f>Ope_Ener_8_Cen!$V$3</c:f>
              <c:strCache>
                <c:ptCount val="1"/>
                <c:pt idx="0">
                  <c:v>Biomassa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Ope_Ener_8_Cen!$V$4:$V$27</c:f>
              <c:numCache>
                <c:formatCode>General</c:formatCode>
                <c:ptCount val="24"/>
                <c:pt idx="0">
                  <c:v>546.37620508421992</c:v>
                </c:pt>
                <c:pt idx="1">
                  <c:v>133.11133507497999</c:v>
                </c:pt>
                <c:pt idx="2">
                  <c:v>43.049455961649997</c:v>
                </c:pt>
                <c:pt idx="3">
                  <c:v>44.050305074139999</c:v>
                </c:pt>
                <c:pt idx="4">
                  <c:v>37.52026567363</c:v>
                </c:pt>
                <c:pt idx="5">
                  <c:v>176.20530509003999</c:v>
                </c:pt>
                <c:pt idx="6">
                  <c:v>1574.68550512863</c:v>
                </c:pt>
                <c:pt idx="7">
                  <c:v>2192.9953051102902</c:v>
                </c:pt>
                <c:pt idx="8">
                  <c:v>2403.3147050888797</c:v>
                </c:pt>
                <c:pt idx="9">
                  <c:v>1990.6907050641501</c:v>
                </c:pt>
                <c:pt idx="10">
                  <c:v>1473.1182050433601</c:v>
                </c:pt>
                <c:pt idx="11">
                  <c:v>1715.6640050342401</c:v>
                </c:pt>
                <c:pt idx="12">
                  <c:v>1332.58000503361</c:v>
                </c:pt>
                <c:pt idx="13">
                  <c:v>1652.7502550463498</c:v>
                </c:pt>
                <c:pt idx="14">
                  <c:v>1653.9389050596599</c:v>
                </c:pt>
                <c:pt idx="15">
                  <c:v>2320.70760514619</c:v>
                </c:pt>
                <c:pt idx="16">
                  <c:v>3459.6828052730402</c:v>
                </c:pt>
                <c:pt idx="17">
                  <c:v>3981.1662053886403</c:v>
                </c:pt>
                <c:pt idx="18">
                  <c:v>4124.9489054870692</c:v>
                </c:pt>
                <c:pt idx="19">
                  <c:v>4069.5149054124099</c:v>
                </c:pt>
                <c:pt idx="20">
                  <c:v>4047.1467053454198</c:v>
                </c:pt>
                <c:pt idx="21">
                  <c:v>4073.6320053499003</c:v>
                </c:pt>
                <c:pt idx="22">
                  <c:v>3888.8422053132599</c:v>
                </c:pt>
                <c:pt idx="23">
                  <c:v>3321.68330528039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F-4832-BB0F-2F98D18D7497}"/>
            </c:ext>
          </c:extLst>
        </c:ser>
        <c:ser>
          <c:idx val="2"/>
          <c:order val="2"/>
          <c:tx>
            <c:strRef>
              <c:f>Ope_Ener_8_Cen!$R$3</c:f>
              <c:strCache>
                <c:ptCount val="1"/>
                <c:pt idx="0">
                  <c:v>Térmicas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val>
            <c:numRef>
              <c:f>Ope_Ener_8_Cen!$R$4:$R$27</c:f>
              <c:numCache>
                <c:formatCode>General</c:formatCode>
                <c:ptCount val="24"/>
                <c:pt idx="0">
                  <c:v>17216.337368142405</c:v>
                </c:pt>
                <c:pt idx="1">
                  <c:v>17204.450367675385</c:v>
                </c:pt>
                <c:pt idx="2">
                  <c:v>17226.504567543823</c:v>
                </c:pt>
                <c:pt idx="3">
                  <c:v>17216.337567448551</c:v>
                </c:pt>
                <c:pt idx="4">
                  <c:v>17204.450467422485</c:v>
                </c:pt>
                <c:pt idx="5">
                  <c:v>17310.518467709604</c:v>
                </c:pt>
                <c:pt idx="6">
                  <c:v>17216.33736838766</c:v>
                </c:pt>
                <c:pt idx="7">
                  <c:v>17311.321168374383</c:v>
                </c:pt>
                <c:pt idx="8">
                  <c:v>17311.321468504237</c:v>
                </c:pt>
                <c:pt idx="9">
                  <c:v>17216.337868402079</c:v>
                </c:pt>
                <c:pt idx="10">
                  <c:v>17204.450968423749</c:v>
                </c:pt>
                <c:pt idx="11">
                  <c:v>17311.322168302289</c:v>
                </c:pt>
                <c:pt idx="12">
                  <c:v>17204.451667906804</c:v>
                </c:pt>
                <c:pt idx="13">
                  <c:v>17311.322268374297</c:v>
                </c:pt>
                <c:pt idx="14">
                  <c:v>17216.337368979141</c:v>
                </c:pt>
                <c:pt idx="15">
                  <c:v>17216.337370354137</c:v>
                </c:pt>
                <c:pt idx="16">
                  <c:v>17430.079372363951</c:v>
                </c:pt>
                <c:pt idx="17">
                  <c:v>17430.079777662089</c:v>
                </c:pt>
                <c:pt idx="18">
                  <c:v>17436.421611986665</c:v>
                </c:pt>
                <c:pt idx="19">
                  <c:v>17424.52238895918</c:v>
                </c:pt>
                <c:pt idx="20">
                  <c:v>17418.192974535134</c:v>
                </c:pt>
                <c:pt idx="21">
                  <c:v>17433.703184684171</c:v>
                </c:pt>
                <c:pt idx="22">
                  <c:v>17418.192672342066</c:v>
                </c:pt>
                <c:pt idx="23">
                  <c:v>17311.321170652183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1F-4832-BB0F-2F98D18D7497}"/>
            </c:ext>
          </c:extLst>
        </c:ser>
        <c:ser>
          <c:idx val="4"/>
          <c:order val="3"/>
          <c:tx>
            <c:strRef>
              <c:f>Ope_Ener_8_Cen!$T$3</c:f>
              <c:strCache>
                <c:ptCount val="1"/>
                <c:pt idx="0">
                  <c:v>Solar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Ope_Ener_8_Cen!$T$4:$T$27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471.75381399137211</c:v>
                </c:pt>
                <c:pt idx="7">
                  <c:v>3557.94310001653</c:v>
                </c:pt>
                <c:pt idx="8">
                  <c:v>11528.761959662666</c:v>
                </c:pt>
                <c:pt idx="9">
                  <c:v>18830.306300222157</c:v>
                </c:pt>
                <c:pt idx="10">
                  <c:v>21308.302681388413</c:v>
                </c:pt>
                <c:pt idx="11">
                  <c:v>21395.934327813502</c:v>
                </c:pt>
                <c:pt idx="12">
                  <c:v>17524.894226968641</c:v>
                </c:pt>
                <c:pt idx="13">
                  <c:v>20293.986260666959</c:v>
                </c:pt>
                <c:pt idx="14">
                  <c:v>22763.273524903598</c:v>
                </c:pt>
                <c:pt idx="15">
                  <c:v>19525.485499100232</c:v>
                </c:pt>
                <c:pt idx="16">
                  <c:v>10192.460661569727</c:v>
                </c:pt>
                <c:pt idx="17">
                  <c:v>406.0498873689171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1F-4832-BB0F-2F98D18D7497}"/>
            </c:ext>
          </c:extLst>
        </c:ser>
        <c:ser>
          <c:idx val="5"/>
          <c:order val="4"/>
          <c:tx>
            <c:strRef>
              <c:f>Ope_Ener_8_Cen!$U$3</c:f>
              <c:strCache>
                <c:ptCount val="1"/>
                <c:pt idx="0">
                  <c:v>Eólica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Ope_Ener_8_Cen!$U$4:$U$27</c:f>
              <c:numCache>
                <c:formatCode>General</c:formatCode>
                <c:ptCount val="24"/>
                <c:pt idx="0">
                  <c:v>8742.0759174852883</c:v>
                </c:pt>
                <c:pt idx="1">
                  <c:v>6364.4955973393262</c:v>
                </c:pt>
                <c:pt idx="2">
                  <c:v>5997.2940800666183</c:v>
                </c:pt>
                <c:pt idx="3">
                  <c:v>5623.4783942187023</c:v>
                </c:pt>
                <c:pt idx="4">
                  <c:v>5229.1949891779041</c:v>
                </c:pt>
                <c:pt idx="5">
                  <c:v>5890.3870356340594</c:v>
                </c:pt>
                <c:pt idx="6">
                  <c:v>9448.4975849564653</c:v>
                </c:pt>
                <c:pt idx="7">
                  <c:v>11529.777518166969</c:v>
                </c:pt>
                <c:pt idx="8">
                  <c:v>12543.118799471655</c:v>
                </c:pt>
                <c:pt idx="9">
                  <c:v>12064.719419549725</c:v>
                </c:pt>
                <c:pt idx="10">
                  <c:v>15146.983582863557</c:v>
                </c:pt>
                <c:pt idx="11">
                  <c:v>14806.947439734835</c:v>
                </c:pt>
                <c:pt idx="12">
                  <c:v>13830.967094152171</c:v>
                </c:pt>
                <c:pt idx="13">
                  <c:v>13368.776076577595</c:v>
                </c:pt>
                <c:pt idx="14">
                  <c:v>13238.907063082459</c:v>
                </c:pt>
                <c:pt idx="15">
                  <c:v>13191.986836208936</c:v>
                </c:pt>
                <c:pt idx="16">
                  <c:v>13168.505052941842</c:v>
                </c:pt>
                <c:pt idx="17">
                  <c:v>13791.149242826334</c:v>
                </c:pt>
                <c:pt idx="18">
                  <c:v>14335.558401891109</c:v>
                </c:pt>
                <c:pt idx="19">
                  <c:v>13750.607448539995</c:v>
                </c:pt>
                <c:pt idx="20">
                  <c:v>14891.54316585294</c:v>
                </c:pt>
                <c:pt idx="21">
                  <c:v>15474.506738551096</c:v>
                </c:pt>
                <c:pt idx="22">
                  <c:v>14624.252486078231</c:v>
                </c:pt>
                <c:pt idx="23">
                  <c:v>12697.912545247855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1F-4832-BB0F-2F98D18D7497}"/>
            </c:ext>
          </c:extLst>
        </c:ser>
        <c:ser>
          <c:idx val="3"/>
          <c:order val="5"/>
          <c:tx>
            <c:strRef>
              <c:f>Ope_Ener_8_Cen!$S$3</c:f>
              <c:strCache>
                <c:ptCount val="1"/>
                <c:pt idx="0">
                  <c:v>Hidrelétricas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val>
            <c:numRef>
              <c:f>Ope_Ener_8_Cen!$S$4:$S$27</c:f>
              <c:numCache>
                <c:formatCode>General</c:formatCode>
                <c:ptCount val="24"/>
                <c:pt idx="0">
                  <c:v>81347.53790000001</c:v>
                </c:pt>
                <c:pt idx="1">
                  <c:v>80026.234638400027</c:v>
                </c:pt>
                <c:pt idx="2">
                  <c:v>79067.824282619971</c:v>
                </c:pt>
                <c:pt idx="3">
                  <c:v>78567.220178789983</c:v>
                </c:pt>
                <c:pt idx="4">
                  <c:v>79538.432158870011</c:v>
                </c:pt>
                <c:pt idx="5">
                  <c:v>81679.632299999954</c:v>
                </c:pt>
                <c:pt idx="6">
                  <c:v>82588.018570000029</c:v>
                </c:pt>
                <c:pt idx="7">
                  <c:v>83386.915960000013</c:v>
                </c:pt>
                <c:pt idx="8">
                  <c:v>84176.296469999987</c:v>
                </c:pt>
                <c:pt idx="9">
                  <c:v>84910.86659000002</c:v>
                </c:pt>
                <c:pt idx="10">
                  <c:v>85543.125370000009</c:v>
                </c:pt>
                <c:pt idx="11">
                  <c:v>86129.938070000004</c:v>
                </c:pt>
                <c:pt idx="12">
                  <c:v>86704.531540000025</c:v>
                </c:pt>
                <c:pt idx="13">
                  <c:v>87376.267000000007</c:v>
                </c:pt>
                <c:pt idx="14">
                  <c:v>87801.504979999969</c:v>
                </c:pt>
                <c:pt idx="15">
                  <c:v>88753.058720000001</c:v>
                </c:pt>
                <c:pt idx="16">
                  <c:v>90052.561680000013</c:v>
                </c:pt>
                <c:pt idx="17">
                  <c:v>92196.361699999994</c:v>
                </c:pt>
                <c:pt idx="18">
                  <c:v>96015.799650000001</c:v>
                </c:pt>
                <c:pt idx="19">
                  <c:v>93482.105900000024</c:v>
                </c:pt>
                <c:pt idx="20">
                  <c:v>89506.722179999982</c:v>
                </c:pt>
                <c:pt idx="21">
                  <c:v>90117.576860000016</c:v>
                </c:pt>
                <c:pt idx="22">
                  <c:v>85980.956729999991</c:v>
                </c:pt>
                <c:pt idx="23">
                  <c:v>84064.802329999991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1F-4832-BB0F-2F98D18D7497}"/>
            </c:ext>
          </c:extLst>
        </c:ser>
        <c:ser>
          <c:idx val="1"/>
          <c:order val="6"/>
          <c:tx>
            <c:strRef>
              <c:f>Ope_Ener_8_Cen!$Q$3</c:f>
              <c:strCache>
                <c:ptCount val="1"/>
                <c:pt idx="0">
                  <c:v>Reversíveis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Ope_Ener_8_Cen!$Q$4:$Q$27</c:f>
              <c:numCache>
                <c:formatCode>General</c:formatCode>
                <c:ptCount val="24"/>
                <c:pt idx="0">
                  <c:v>-8531.08652196</c:v>
                </c:pt>
                <c:pt idx="1">
                  <c:v>-9228.4653539580013</c:v>
                </c:pt>
                <c:pt idx="2">
                  <c:v>-9714.7949694219969</c:v>
                </c:pt>
                <c:pt idx="3">
                  <c:v>-9764.8634296299988</c:v>
                </c:pt>
                <c:pt idx="4">
                  <c:v>-9561.9784526580006</c:v>
                </c:pt>
                <c:pt idx="5">
                  <c:v>-7915.0600223499987</c:v>
                </c:pt>
                <c:pt idx="6">
                  <c:v>-6387.5004090300008</c:v>
                </c:pt>
                <c:pt idx="7">
                  <c:v>-5005.9579725599997</c:v>
                </c:pt>
                <c:pt idx="8">
                  <c:v>-4288.9771468500003</c:v>
                </c:pt>
                <c:pt idx="9">
                  <c:v>-4731.6938645999999</c:v>
                </c:pt>
                <c:pt idx="10">
                  <c:v>-5086.3482767799997</c:v>
                </c:pt>
                <c:pt idx="11">
                  <c:v>-5074.6856282400004</c:v>
                </c:pt>
                <c:pt idx="12">
                  <c:v>-5099.9243260500007</c:v>
                </c:pt>
                <c:pt idx="13">
                  <c:v>-4883.2188253099994</c:v>
                </c:pt>
                <c:pt idx="14">
                  <c:v>-4759.2046604999996</c:v>
                </c:pt>
                <c:pt idx="15">
                  <c:v>-2919.0027392900001</c:v>
                </c:pt>
                <c:pt idx="16">
                  <c:v>2947.6271237400001</c:v>
                </c:pt>
                <c:pt idx="17">
                  <c:v>8452.0318597500009</c:v>
                </c:pt>
                <c:pt idx="18">
                  <c:v>9233.6739079100007</c:v>
                </c:pt>
                <c:pt idx="19">
                  <c:v>8806.127642219999</c:v>
                </c:pt>
                <c:pt idx="20">
                  <c:v>8491.3590423799997</c:v>
                </c:pt>
                <c:pt idx="21">
                  <c:v>8669.8557341800006</c:v>
                </c:pt>
                <c:pt idx="22">
                  <c:v>8144.3480132200002</c:v>
                </c:pt>
                <c:pt idx="23">
                  <c:v>2547.23374272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F1F-4832-BB0F-2F98D18D7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02116368"/>
        <c:axId val="2002102640"/>
      </c:barChart>
      <c:lineChart>
        <c:grouping val="standard"/>
        <c:varyColors val="0"/>
        <c:ser>
          <c:idx val="0"/>
          <c:order val="0"/>
          <c:tx>
            <c:strRef>
              <c:f>Ope_Ener_8_Cen!$P$3</c:f>
              <c:strCache>
                <c:ptCount val="1"/>
                <c:pt idx="0">
                  <c:v>Demanda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val>
            <c:numRef>
              <c:f>Ope_Ener_8_Cen!$P$4:$P$27</c:f>
              <c:numCache>
                <c:formatCode>General</c:formatCode>
                <c:ptCount val="24"/>
                <c:pt idx="0">
                  <c:v>99262.099999999991</c:v>
                </c:pt>
                <c:pt idx="1">
                  <c:v>94427.8</c:v>
                </c:pt>
                <c:pt idx="2">
                  <c:v>92547.6</c:v>
                </c:pt>
                <c:pt idx="3">
                  <c:v>91614</c:v>
                </c:pt>
                <c:pt idx="4">
                  <c:v>92375.1</c:v>
                </c:pt>
                <c:pt idx="5">
                  <c:v>97081.599999999991</c:v>
                </c:pt>
                <c:pt idx="6">
                  <c:v>104854.2</c:v>
                </c:pt>
                <c:pt idx="7">
                  <c:v>112915.59999999999</c:v>
                </c:pt>
                <c:pt idx="8">
                  <c:v>123616.6</c:v>
                </c:pt>
                <c:pt idx="9">
                  <c:v>130224.00000000001</c:v>
                </c:pt>
                <c:pt idx="10">
                  <c:v>135531.5</c:v>
                </c:pt>
                <c:pt idx="11">
                  <c:v>136226.30000000002</c:v>
                </c:pt>
                <c:pt idx="12">
                  <c:v>131438.30000000002</c:v>
                </c:pt>
                <c:pt idx="13">
                  <c:v>135060.69999999998</c:v>
                </c:pt>
                <c:pt idx="14">
                  <c:v>137854.80000000002</c:v>
                </c:pt>
                <c:pt idx="15">
                  <c:v>138028</c:v>
                </c:pt>
                <c:pt idx="16">
                  <c:v>137189.5</c:v>
                </c:pt>
                <c:pt idx="17">
                  <c:v>136192.6</c:v>
                </c:pt>
                <c:pt idx="18">
                  <c:v>141094.1</c:v>
                </c:pt>
                <c:pt idx="19">
                  <c:v>137469.4</c:v>
                </c:pt>
                <c:pt idx="20">
                  <c:v>134294.59999999998</c:v>
                </c:pt>
                <c:pt idx="21">
                  <c:v>135709.20000000001</c:v>
                </c:pt>
                <c:pt idx="22">
                  <c:v>129999.5</c:v>
                </c:pt>
                <c:pt idx="23">
                  <c:v>119886.3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F1F-4832-BB0F-2F98D18D7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02116368"/>
        <c:axId val="2002102640"/>
      </c:lineChart>
      <c:catAx>
        <c:axId val="2002116368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002102640"/>
        <c:crosses val="autoZero"/>
        <c:auto val="1"/>
        <c:lblAlgn val="ctr"/>
        <c:lblOffset val="100"/>
        <c:noMultiLvlLbl val="0"/>
      </c:catAx>
      <c:valAx>
        <c:axId val="200210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200211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0233339619405199"/>
          <c:y val="0"/>
          <c:w val="0.89642821606018708"/>
          <c:h val="0.10195567854116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7843624643802432E-2"/>
          <c:y val="0.16412333954438899"/>
          <c:w val="0.87567906160002962"/>
          <c:h val="0.74881117003969555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Ope_Reserva_8!$M$3</c:f>
              <c:strCache>
                <c:ptCount val="1"/>
                <c:pt idx="0">
                  <c:v>Térmicas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val>
            <c:numRef>
              <c:f>Ope_Reserva_8!$M$4:$M$27</c:f>
              <c:numCache>
                <c:formatCode>General</c:formatCode>
                <c:ptCount val="24"/>
                <c:pt idx="0">
                  <c:v>7306.1054454935693</c:v>
                </c:pt>
                <c:pt idx="1">
                  <c:v>4836.8333839217412</c:v>
                </c:pt>
                <c:pt idx="2">
                  <c:v>5311.7292730128502</c:v>
                </c:pt>
                <c:pt idx="3">
                  <c:v>5131.5722397240297</c:v>
                </c:pt>
                <c:pt idx="4">
                  <c:v>4155.9146712092497</c:v>
                </c:pt>
                <c:pt idx="5">
                  <c:v>4732.8406118138901</c:v>
                </c:pt>
                <c:pt idx="6">
                  <c:v>7364.02723480852</c:v>
                </c:pt>
                <c:pt idx="7">
                  <c:v>7336.5835929972709</c:v>
                </c:pt>
                <c:pt idx="8">
                  <c:v>6116.1167412001905</c:v>
                </c:pt>
                <c:pt idx="9">
                  <c:v>5811.8217227289133</c:v>
                </c:pt>
                <c:pt idx="10">
                  <c:v>5698.8710824145819</c:v>
                </c:pt>
                <c:pt idx="11">
                  <c:v>5348.4128541905411</c:v>
                </c:pt>
                <c:pt idx="12">
                  <c:v>4896.9660354540692</c:v>
                </c:pt>
                <c:pt idx="13">
                  <c:v>4972.1250017308976</c:v>
                </c:pt>
                <c:pt idx="14">
                  <c:v>7606.4876161876491</c:v>
                </c:pt>
                <c:pt idx="15">
                  <c:v>7750.1497471161874</c:v>
                </c:pt>
                <c:pt idx="16">
                  <c:v>9152.8352394559297</c:v>
                </c:pt>
                <c:pt idx="17">
                  <c:v>9495.5480230364101</c:v>
                </c:pt>
                <c:pt idx="18">
                  <c:v>8755.7631410445283</c:v>
                </c:pt>
                <c:pt idx="19">
                  <c:v>8542.915084396458</c:v>
                </c:pt>
                <c:pt idx="20">
                  <c:v>8191.8596260785716</c:v>
                </c:pt>
                <c:pt idx="21">
                  <c:v>8019.2064736759712</c:v>
                </c:pt>
                <c:pt idx="22">
                  <c:v>7248.9003292884699</c:v>
                </c:pt>
                <c:pt idx="23">
                  <c:v>7605.9283721564116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BB-4AAD-90C4-163AF6C4A217}"/>
            </c:ext>
          </c:extLst>
        </c:ser>
        <c:ser>
          <c:idx val="0"/>
          <c:order val="1"/>
          <c:tx>
            <c:strRef>
              <c:f>Ope_Reserva_8!$K$3</c:f>
              <c:strCache>
                <c:ptCount val="1"/>
                <c:pt idx="0">
                  <c:v>Hidrelétricas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Ope_Reserva_8!$K$4:$K$27</c:f>
              <c:numCache>
                <c:formatCode>General</c:formatCode>
                <c:ptCount val="24"/>
                <c:pt idx="0">
                  <c:v>1371.3867789450001</c:v>
                </c:pt>
                <c:pt idx="1">
                  <c:v>744.52219505599987</c:v>
                </c:pt>
                <c:pt idx="2">
                  <c:v>952.45462055999997</c:v>
                </c:pt>
                <c:pt idx="3">
                  <c:v>896.55991337600005</c:v>
                </c:pt>
                <c:pt idx="4">
                  <c:v>523.071120888</c:v>
                </c:pt>
                <c:pt idx="5">
                  <c:v>671.61380251200001</c:v>
                </c:pt>
                <c:pt idx="6">
                  <c:v>1349.7592915079999</c:v>
                </c:pt>
                <c:pt idx="7">
                  <c:v>1297.4766594419998</c:v>
                </c:pt>
                <c:pt idx="8">
                  <c:v>888.0633762130002</c:v>
                </c:pt>
                <c:pt idx="9">
                  <c:v>810.86901481500013</c:v>
                </c:pt>
                <c:pt idx="10">
                  <c:v>810.84853101800013</c:v>
                </c:pt>
                <c:pt idx="11">
                  <c:v>745.97557262999999</c:v>
                </c:pt>
                <c:pt idx="12">
                  <c:v>662.15970047200005</c:v>
                </c:pt>
                <c:pt idx="13">
                  <c:v>662.79287069399993</c:v>
                </c:pt>
                <c:pt idx="14">
                  <c:v>1286.2681541910001</c:v>
                </c:pt>
                <c:pt idx="15">
                  <c:v>1275.0519669579999</c:v>
                </c:pt>
                <c:pt idx="16">
                  <c:v>1337.6703166260004</c:v>
                </c:pt>
                <c:pt idx="17">
                  <c:v>388.19942286600008</c:v>
                </c:pt>
                <c:pt idx="18">
                  <c:v>79.531091054000001</c:v>
                </c:pt>
                <c:pt idx="19">
                  <c:v>287.74456468800003</c:v>
                </c:pt>
                <c:pt idx="20">
                  <c:v>420.85384356600008</c:v>
                </c:pt>
                <c:pt idx="21">
                  <c:v>388.463636608</c:v>
                </c:pt>
                <c:pt idx="22">
                  <c:v>453.70061676599988</c:v>
                </c:pt>
                <c:pt idx="23">
                  <c:v>1159.7116267069998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BB-4AAD-90C4-163AF6C4A217}"/>
            </c:ext>
          </c:extLst>
        </c:ser>
        <c:ser>
          <c:idx val="1"/>
          <c:order val="2"/>
          <c:tx>
            <c:strRef>
              <c:f>Ope_Reserva_8!$L$3</c:f>
              <c:strCache>
                <c:ptCount val="1"/>
                <c:pt idx="0">
                  <c:v>Reversível Mensal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Ope_Reserva_8!$L$4:$L$27</c:f>
              <c:numCache>
                <c:formatCode>General</c:formatCode>
                <c:ptCount val="24"/>
                <c:pt idx="0">
                  <c:v>1301.28854658</c:v>
                </c:pt>
                <c:pt idx="1">
                  <c:v>878.27746750000006</c:v>
                </c:pt>
                <c:pt idx="2">
                  <c:v>845.00246329999993</c:v>
                </c:pt>
                <c:pt idx="3">
                  <c:v>824.17551159999994</c:v>
                </c:pt>
                <c:pt idx="4">
                  <c:v>957.48281970000005</c:v>
                </c:pt>
                <c:pt idx="5">
                  <c:v>859.14335688000006</c:v>
                </c:pt>
                <c:pt idx="6">
                  <c:v>1242.19358384</c:v>
                </c:pt>
                <c:pt idx="7">
                  <c:v>1217.68968726</c:v>
                </c:pt>
                <c:pt idx="8">
                  <c:v>1233.0984362199999</c:v>
                </c:pt>
                <c:pt idx="9">
                  <c:v>1352.3348132600001</c:v>
                </c:pt>
                <c:pt idx="10">
                  <c:v>1504.64324609</c:v>
                </c:pt>
                <c:pt idx="11">
                  <c:v>1432.1344613200001</c:v>
                </c:pt>
                <c:pt idx="12">
                  <c:v>1326.7317754200001</c:v>
                </c:pt>
                <c:pt idx="13">
                  <c:v>1292.7665826200002</c:v>
                </c:pt>
                <c:pt idx="14">
                  <c:v>1318.0476928100002</c:v>
                </c:pt>
                <c:pt idx="15">
                  <c:v>1317.6206274400001</c:v>
                </c:pt>
                <c:pt idx="16">
                  <c:v>1318.3912318300002</c:v>
                </c:pt>
                <c:pt idx="17">
                  <c:v>123.12379982</c:v>
                </c:pt>
                <c:pt idx="18">
                  <c:v>16.119706709999999</c:v>
                </c:pt>
                <c:pt idx="19">
                  <c:v>103.43860953000001</c:v>
                </c:pt>
                <c:pt idx="20">
                  <c:v>142.80043247999998</c:v>
                </c:pt>
                <c:pt idx="21">
                  <c:v>129.28403587</c:v>
                </c:pt>
                <c:pt idx="22">
                  <c:v>179.58581011999999</c:v>
                </c:pt>
                <c:pt idx="23">
                  <c:v>968.03726219999999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BB-4AAD-90C4-163AF6C4A217}"/>
            </c:ext>
          </c:extLst>
        </c:ser>
        <c:ser>
          <c:idx val="4"/>
          <c:order val="3"/>
          <c:tx>
            <c:strRef>
              <c:f>Ope_Reserva_8!$N$3</c:f>
              <c:strCache>
                <c:ptCount val="1"/>
                <c:pt idx="0">
                  <c:v>Reversíveis de 24h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val>
            <c:numRef>
              <c:f>Ope_Reserva_8!$N$4:$N$27</c:f>
              <c:numCache>
                <c:formatCode>General</c:formatCode>
                <c:ptCount val="24"/>
                <c:pt idx="0">
                  <c:v>3168.0446888329998</c:v>
                </c:pt>
                <c:pt idx="1">
                  <c:v>2823.3792377599998</c:v>
                </c:pt>
                <c:pt idx="2">
                  <c:v>2875.1633758220009</c:v>
                </c:pt>
                <c:pt idx="3">
                  <c:v>2891.8924461510001</c:v>
                </c:pt>
                <c:pt idx="4">
                  <c:v>3042.8025302469996</c:v>
                </c:pt>
                <c:pt idx="5">
                  <c:v>2493.7955162440003</c:v>
                </c:pt>
                <c:pt idx="6">
                  <c:v>2793.3225557409996</c:v>
                </c:pt>
                <c:pt idx="7">
                  <c:v>2689.805985341</c:v>
                </c:pt>
                <c:pt idx="8">
                  <c:v>2906.2388363190003</c:v>
                </c:pt>
                <c:pt idx="9">
                  <c:v>3064.490273203</c:v>
                </c:pt>
                <c:pt idx="10">
                  <c:v>3248.898131334</c:v>
                </c:pt>
                <c:pt idx="11">
                  <c:v>3144.7133819170003</c:v>
                </c:pt>
                <c:pt idx="12">
                  <c:v>3018.9468291900002</c:v>
                </c:pt>
                <c:pt idx="13">
                  <c:v>2984.8443957290006</c:v>
                </c:pt>
                <c:pt idx="14">
                  <c:v>2914.5045822659999</c:v>
                </c:pt>
                <c:pt idx="15">
                  <c:v>2825.203703567</c:v>
                </c:pt>
                <c:pt idx="16">
                  <c:v>2016.7584427360002</c:v>
                </c:pt>
                <c:pt idx="17">
                  <c:v>155.26611347099998</c:v>
                </c:pt>
                <c:pt idx="18">
                  <c:v>22.931695616000003</c:v>
                </c:pt>
                <c:pt idx="19">
                  <c:v>121.002444384</c:v>
                </c:pt>
                <c:pt idx="20">
                  <c:v>174.680560824</c:v>
                </c:pt>
                <c:pt idx="21">
                  <c:v>150.99611576600003</c:v>
                </c:pt>
                <c:pt idx="22">
                  <c:v>230.60907546600001</c:v>
                </c:pt>
                <c:pt idx="23">
                  <c:v>1602.7272348060001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BB-4AAD-90C4-163AF6C4A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88339216"/>
        <c:axId val="1388341712"/>
      </c:barChart>
      <c:lineChart>
        <c:grouping val="standard"/>
        <c:varyColors val="0"/>
        <c:ser>
          <c:idx val="3"/>
          <c:order val="4"/>
          <c:tx>
            <c:strRef>
              <c:f>Ope_Reserva_8!$O$3</c:f>
              <c:strCache>
                <c:ptCount val="1"/>
                <c:pt idx="0">
                  <c:v>Requisito de Reserva</c:v>
                </c:pt>
              </c:strCache>
            </c:strRef>
          </c:tx>
          <c:spPr>
            <a:ln w="28575" cap="rnd">
              <a:solidFill>
                <a:srgbClr val="000000">
                  <a:lumMod val="95000"/>
                  <a:lumOff val="5000"/>
                </a:srgbClr>
              </a:solidFill>
              <a:round/>
            </a:ln>
            <a:effectLst/>
          </c:spPr>
          <c:marker>
            <c:symbol val="none"/>
          </c:marker>
          <c:val>
            <c:numRef>
              <c:f>Ope_Reserva_8!$O$4:$O$27</c:f>
              <c:numCache>
                <c:formatCode>General</c:formatCode>
                <c:ptCount val="24"/>
                <c:pt idx="0">
                  <c:v>6295.8616000000002</c:v>
                </c:pt>
                <c:pt idx="1">
                  <c:v>6060.8927999999996</c:v>
                </c:pt>
                <c:pt idx="2">
                  <c:v>5911.5317999999997</c:v>
                </c:pt>
                <c:pt idx="3">
                  <c:v>5860.2579999999998</c:v>
                </c:pt>
                <c:pt idx="4">
                  <c:v>5927.9993999999997</c:v>
                </c:pt>
                <c:pt idx="5">
                  <c:v>6156.0776999999998</c:v>
                </c:pt>
                <c:pt idx="6">
                  <c:v>6585.6162999999997</c:v>
                </c:pt>
                <c:pt idx="7">
                  <c:v>8132.9759999999997</c:v>
                </c:pt>
                <c:pt idx="8">
                  <c:v>9699.5990000000002</c:v>
                </c:pt>
                <c:pt idx="9">
                  <c:v>9832.6689999999999</c:v>
                </c:pt>
                <c:pt idx="10">
                  <c:v>10159.744000000001</c:v>
                </c:pt>
                <c:pt idx="11">
                  <c:v>9524.0357999999997</c:v>
                </c:pt>
                <c:pt idx="12">
                  <c:v>8652.4779999999992</c:v>
                </c:pt>
                <c:pt idx="13">
                  <c:v>8678.1219000000001</c:v>
                </c:pt>
                <c:pt idx="14">
                  <c:v>8922.3850000000002</c:v>
                </c:pt>
                <c:pt idx="15">
                  <c:v>9364.7260000000006</c:v>
                </c:pt>
                <c:pt idx="16">
                  <c:v>10082.181</c:v>
                </c:pt>
                <c:pt idx="17">
                  <c:v>9869.7330000000002</c:v>
                </c:pt>
                <c:pt idx="18">
                  <c:v>8567.2309999999998</c:v>
                </c:pt>
                <c:pt idx="19">
                  <c:v>8658.2559000000001</c:v>
                </c:pt>
                <c:pt idx="20">
                  <c:v>8415.0126999999993</c:v>
                </c:pt>
                <c:pt idx="21">
                  <c:v>8150.1803</c:v>
                </c:pt>
                <c:pt idx="22">
                  <c:v>7380.6581999999999</c:v>
                </c:pt>
                <c:pt idx="23">
                  <c:v>6794.8454000000002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7BB-4AAD-90C4-163AF6C4A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8339216"/>
        <c:axId val="1388341712"/>
      </c:lineChart>
      <c:catAx>
        <c:axId val="138833921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88341712"/>
        <c:crosses val="autoZero"/>
        <c:auto val="1"/>
        <c:lblAlgn val="ctr"/>
        <c:lblOffset val="100"/>
        <c:noMultiLvlLbl val="0"/>
      </c:catAx>
      <c:valAx>
        <c:axId val="138834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pPr>
            <a:endParaRPr lang="en-US"/>
          </a:p>
        </c:txPr>
        <c:crossAx val="1388339216"/>
        <c:crossesAt val="1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585502107097607"/>
          <c:y val="2.3734177215189875E-2"/>
          <c:w val="0.78434950306167006"/>
          <c:h val="0.109386093949200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yriad Pro" panose="020B05030304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100">
          <a:latin typeface="Myriad Pro" panose="020B0503030403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3968FF-8BCE-42F2-88C5-DA8AC1419753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CDB81C-6CF8-45F3-91EA-F5BEE444C4A6}">
      <dgm:prSet phldrT="[Text]"/>
      <dgm:spPr>
        <a:xfrm>
          <a:off x="2549488" y="1267343"/>
          <a:ext cx="1044003" cy="1079996"/>
        </a:xfrm>
        <a:prstGeom prst="ellipse">
          <a:avLst/>
        </a:prstGeom>
        <a:solidFill>
          <a:srgbClr val="E6E6E6"/>
        </a:solidFill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r>
            <a:rPr lang="pt-BR" b="1" noProof="0" dirty="0">
              <a:solidFill>
                <a:srgbClr val="000000">
                  <a:lumMod val="75000"/>
                  <a:lumOff val="25000"/>
                </a:srgbClr>
              </a:solidFill>
              <a:latin typeface="Myriad Pro"/>
              <a:ea typeface="+mn-ea"/>
              <a:cs typeface="+mn-cs"/>
            </a:rPr>
            <a:t>Expansão da Geração</a:t>
          </a:r>
        </a:p>
      </dgm:t>
    </dgm:pt>
    <dgm:pt modelId="{E750AC32-93C5-4B4C-8EC5-D3F0DFD38DE2}" type="parTrans" cxnId="{AFD42BF3-F715-4847-B996-016F0C1E88FA}">
      <dgm:prSet/>
      <dgm:spPr/>
      <dgm:t>
        <a:bodyPr/>
        <a:lstStyle/>
        <a:p>
          <a:endParaRPr lang="en-US"/>
        </a:p>
      </dgm:t>
    </dgm:pt>
    <dgm:pt modelId="{D46503C2-AC4B-4686-A144-A5E485A68947}" type="sibTrans" cxnId="{AFD42BF3-F715-4847-B996-016F0C1E88FA}">
      <dgm:prSet/>
      <dgm:spPr/>
      <dgm:t>
        <a:bodyPr/>
        <a:lstStyle/>
        <a:p>
          <a:endParaRPr lang="en-US"/>
        </a:p>
      </dgm:t>
    </dgm:pt>
    <dgm:pt modelId="{A16A4E5A-75A0-4DC9-BE36-31BB1A9433A2}">
      <dgm:prSet phldrT="[Text]"/>
      <dgm:spPr>
        <a:xfrm>
          <a:off x="2663768" y="1291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7C9BF14B-079A-4312-847B-5A0EBA985C21}" type="parTrans" cxnId="{27538D8F-504A-4AFD-9305-B4436951C370}">
      <dgm:prSet/>
      <dgm:spPr>
        <a:xfrm rot="16200000">
          <a:off x="2851994" y="1035901"/>
          <a:ext cx="438990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38990" y="11946"/>
              </a:lnTo>
            </a:path>
          </a:pathLst>
        </a:custGeom>
        <a:noFill/>
        <a:ln w="25400" cap="flat" cmpd="sng" algn="ctr">
          <a:solidFill>
            <a:srgbClr val="000000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9205781E-58C3-484F-9461-60628DB05E57}" type="sibTrans" cxnId="{27538D8F-504A-4AFD-9305-B4436951C370}">
      <dgm:prSet/>
      <dgm:spPr/>
      <dgm:t>
        <a:bodyPr/>
        <a:lstStyle/>
        <a:p>
          <a:endParaRPr lang="en-US"/>
        </a:p>
      </dgm:t>
    </dgm:pt>
    <dgm:pt modelId="{B79B3A00-08F6-4AA8-990F-8B6C82F3AF3A}">
      <dgm:prSet phldrT="[Text]"/>
      <dgm:spPr>
        <a:xfrm>
          <a:off x="3644320" y="419068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E2B17DBB-B164-4809-91AF-1FCBBC0B29EE}" type="parTrans" cxnId="{A41DE99E-E7B2-4544-9761-80D7C85C3057}">
      <dgm:prSet/>
      <dgm:spPr>
        <a:xfrm rot="18900000">
          <a:off x="3381162" y="1261614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55A630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82DFF092-2062-4CBE-B3D2-990428380734}" type="sibTrans" cxnId="{A41DE99E-E7B2-4544-9761-80D7C85C3057}">
      <dgm:prSet/>
      <dgm:spPr/>
      <dgm:t>
        <a:bodyPr/>
        <a:lstStyle/>
        <a:p>
          <a:endParaRPr lang="en-US"/>
        </a:p>
      </dgm:t>
    </dgm:pt>
    <dgm:pt modelId="{2854A2FD-98C4-4CBB-9064-6006B5E71E57}">
      <dgm:prSet phldrT="[Text]"/>
      <dgm:spPr>
        <a:xfrm>
          <a:off x="4050478" y="139962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4AC9A860-BB8F-48CD-88B7-E04F53C0E705}" type="parTrans" cxnId="{5F50767E-05D7-410A-85B9-3C6319922F1B}">
      <dgm:prSet/>
      <dgm:spPr>
        <a:xfrm>
          <a:off x="3593491" y="1795395"/>
          <a:ext cx="456986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56986" y="11946"/>
              </a:lnTo>
            </a:path>
          </a:pathLst>
        </a:custGeom>
        <a:noFill/>
        <a:ln w="25400" cap="flat" cmpd="sng" algn="ctr">
          <a:solidFill>
            <a:srgbClr val="FFFFFF">
              <a:lumMod val="50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C527093B-1BBD-4547-826A-B2D376E2568B}" type="sibTrans" cxnId="{5F50767E-05D7-410A-85B9-3C6319922F1B}">
      <dgm:prSet/>
      <dgm:spPr/>
      <dgm:t>
        <a:bodyPr/>
        <a:lstStyle/>
        <a:p>
          <a:endParaRPr lang="en-US"/>
        </a:p>
      </dgm:t>
    </dgm:pt>
    <dgm:pt modelId="{DADF0C11-2E23-4F18-815C-F9803A16A89B}">
      <dgm:prSet phldrT="[Text]"/>
      <dgm:spPr>
        <a:xfrm>
          <a:off x="3644320" y="2380172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16D73E8D-2FBC-494D-AE92-7C6120319A85}" type="parTrans" cxnId="{C9CD7C12-BC1C-456F-A3E2-3CC8F7E9A6A0}">
      <dgm:prSet/>
      <dgm:spPr>
        <a:xfrm rot="2700000">
          <a:off x="3381162" y="2329175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AA5B2C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807DA38C-0A01-4DB5-920D-8201726CECFC}" type="sibTrans" cxnId="{C9CD7C12-BC1C-456F-A3E2-3CC8F7E9A6A0}">
      <dgm:prSet/>
      <dgm:spPr/>
      <dgm:t>
        <a:bodyPr/>
        <a:lstStyle/>
        <a:p>
          <a:endParaRPr lang="en-US"/>
        </a:p>
      </dgm:t>
    </dgm:pt>
    <dgm:pt modelId="{C4FF51F1-C53B-43CC-BA27-121C88853DE3}">
      <dgm:prSet phldrT="[Text]"/>
      <dgm:spPr>
        <a:xfrm>
          <a:off x="1683216" y="419068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4FCF50D3-5803-4AE0-8F8D-0F98D38A95CC}" type="parTrans" cxnId="{CC2F3F48-5FD5-49A0-AFC1-216E99FAAFFC}">
      <dgm:prSet/>
      <dgm:spPr>
        <a:xfrm rot="13500000">
          <a:off x="2313600" y="1261614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132A47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9D0CDA1F-A686-4A58-8EB5-78705348DC27}" type="sibTrans" cxnId="{CC2F3F48-5FD5-49A0-AFC1-216E99FAAFFC}">
      <dgm:prSet/>
      <dgm:spPr/>
      <dgm:t>
        <a:bodyPr/>
        <a:lstStyle/>
        <a:p>
          <a:endParaRPr lang="en-US"/>
        </a:p>
      </dgm:t>
    </dgm:pt>
    <dgm:pt modelId="{F08F8176-F635-4FCD-8D2E-E7CA6FFD9955}">
      <dgm:prSet phldrT="[Text]"/>
      <dgm:spPr>
        <a:xfrm>
          <a:off x="2663768" y="278633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F17E89EF-2D7F-4C12-A261-DC190E55E24A}" type="parTrans" cxnId="{72C7BB17-A2A0-4567-BE57-BEBA3DECC059}">
      <dgm:prSet/>
      <dgm:spPr>
        <a:xfrm rot="5400000">
          <a:off x="2851994" y="2554888"/>
          <a:ext cx="438990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38990" y="11946"/>
              </a:lnTo>
            </a:path>
          </a:pathLst>
        </a:custGeom>
        <a:noFill/>
        <a:ln w="25400" cap="flat" cmpd="sng" algn="ctr">
          <a:solidFill>
            <a:srgbClr val="8A7D52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C64D2C38-23E2-4454-8F88-6A84AFD8CA23}" type="sibTrans" cxnId="{72C7BB17-A2A0-4567-BE57-BEBA3DECC059}">
      <dgm:prSet/>
      <dgm:spPr/>
      <dgm:t>
        <a:bodyPr/>
        <a:lstStyle/>
        <a:p>
          <a:endParaRPr lang="en-US"/>
        </a:p>
      </dgm:t>
    </dgm:pt>
    <dgm:pt modelId="{E11E3533-1CD5-47A1-9418-A9BAF9CB01DB}">
      <dgm:prSet phldrT="[Text]"/>
      <dgm:spPr>
        <a:xfrm>
          <a:off x="1683216" y="2380172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6D05366C-DBDD-4193-ABDF-54364D72FEF0}" type="parTrans" cxnId="{034362C4-C459-41AA-B762-7F0C5C1DD6F2}">
      <dgm:prSet/>
      <dgm:spPr>
        <a:xfrm rot="8100000">
          <a:off x="2313600" y="2329175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FFCC00"/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23CBE795-1744-4338-A6EF-DC8579CAE45D}" type="sibTrans" cxnId="{034362C4-C459-41AA-B762-7F0C5C1DD6F2}">
      <dgm:prSet/>
      <dgm:spPr/>
      <dgm:t>
        <a:bodyPr/>
        <a:lstStyle/>
        <a:p>
          <a:endParaRPr lang="en-US"/>
        </a:p>
      </dgm:t>
    </dgm:pt>
    <dgm:pt modelId="{0EC5CD08-3F36-4156-BFE4-F814AC068D91}">
      <dgm:prSet phldrT="[Text]"/>
      <dgm:spPr>
        <a:xfrm>
          <a:off x="1277058" y="139962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gm:spPr>
      <dgm:t>
        <a:bodyPr/>
        <a:lstStyle/>
        <a:p>
          <a:pPr>
            <a:buNone/>
          </a:pPr>
          <a:endParaRPr lang="en-US" dirty="0">
            <a:solidFill>
              <a:srgbClr val="FFFFFF"/>
            </a:solidFill>
            <a:latin typeface="Myriad Pro"/>
            <a:ea typeface="+mn-ea"/>
            <a:cs typeface="+mn-cs"/>
          </a:endParaRPr>
        </a:p>
      </dgm:t>
    </dgm:pt>
    <dgm:pt modelId="{F839228E-839F-4A47-8944-D058955422A1}" type="parTrans" cxnId="{56F3795F-EAB9-41DC-92DF-998DA08F405E}">
      <dgm:prSet/>
      <dgm:spPr>
        <a:xfrm rot="10800000">
          <a:off x="2092501" y="1795395"/>
          <a:ext cx="456986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56986" y="11946"/>
              </a:lnTo>
            </a:path>
          </a:pathLst>
        </a:custGeom>
        <a:noFill/>
        <a:ln w="25400" cap="flat" cmpd="sng" algn="ctr">
          <a:solidFill>
            <a:srgbClr val="132A47">
              <a:lumMod val="50000"/>
              <a:lumOff val="5000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endParaRPr lang="en-US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gm:t>
    </dgm:pt>
    <dgm:pt modelId="{868AB60B-DCD8-4C96-A156-768BC2735A69}" type="sibTrans" cxnId="{56F3795F-EAB9-41DC-92DF-998DA08F405E}">
      <dgm:prSet/>
      <dgm:spPr/>
      <dgm:t>
        <a:bodyPr/>
        <a:lstStyle/>
        <a:p>
          <a:endParaRPr lang="en-US"/>
        </a:p>
      </dgm:t>
    </dgm:pt>
    <dgm:pt modelId="{DCCB87E1-A745-461D-821C-B5E9F54425E5}" type="pres">
      <dgm:prSet presAssocID="{D83968FF-8BCE-42F2-88C5-DA8AC1419753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BC0E12E-4009-4B46-80D3-5D210180A4B5}" type="pres">
      <dgm:prSet presAssocID="{2ACDB81C-6CF8-45F3-91EA-F5BEE444C4A6}" presName="centerShape" presStyleLbl="node0" presStyleIdx="0" presStyleCnt="1" custScaleX="128029" custScaleY="132443"/>
      <dgm:spPr/>
    </dgm:pt>
    <dgm:pt modelId="{7E060676-7DC5-4C13-9ADC-A9C756B8BF84}" type="pres">
      <dgm:prSet presAssocID="{7C9BF14B-079A-4312-847B-5A0EBA985C21}" presName="Name9" presStyleLbl="parChTrans1D2" presStyleIdx="0" presStyleCnt="8"/>
      <dgm:spPr/>
    </dgm:pt>
    <dgm:pt modelId="{68BD761D-8999-44FC-9845-369C27C381BB}" type="pres">
      <dgm:prSet presAssocID="{7C9BF14B-079A-4312-847B-5A0EBA985C21}" presName="connTx" presStyleLbl="parChTrans1D2" presStyleIdx="0" presStyleCnt="8"/>
      <dgm:spPr/>
    </dgm:pt>
    <dgm:pt modelId="{DF26CB33-3529-4F8F-A54E-566ECBC666AF}" type="pres">
      <dgm:prSet presAssocID="{A16A4E5A-75A0-4DC9-BE36-31BB1A9433A2}" presName="node" presStyleLbl="node1" presStyleIdx="0" presStyleCnt="8">
        <dgm:presLayoutVars>
          <dgm:bulletEnabled val="1"/>
        </dgm:presLayoutVars>
      </dgm:prSet>
      <dgm:spPr/>
    </dgm:pt>
    <dgm:pt modelId="{67C20798-C254-4821-BEB9-36F200DE1904}" type="pres">
      <dgm:prSet presAssocID="{E2B17DBB-B164-4809-91AF-1FCBBC0B29EE}" presName="Name9" presStyleLbl="parChTrans1D2" presStyleIdx="1" presStyleCnt="8"/>
      <dgm:spPr/>
    </dgm:pt>
    <dgm:pt modelId="{6AF34800-4189-4160-8270-FB3FA3543EA2}" type="pres">
      <dgm:prSet presAssocID="{E2B17DBB-B164-4809-91AF-1FCBBC0B29EE}" presName="connTx" presStyleLbl="parChTrans1D2" presStyleIdx="1" presStyleCnt="8"/>
      <dgm:spPr/>
    </dgm:pt>
    <dgm:pt modelId="{2BEAC1F0-92F9-4190-BFD9-B845716D278D}" type="pres">
      <dgm:prSet presAssocID="{B79B3A00-08F6-4AA8-990F-8B6C82F3AF3A}" presName="node" presStyleLbl="node1" presStyleIdx="1" presStyleCnt="8">
        <dgm:presLayoutVars>
          <dgm:bulletEnabled val="1"/>
        </dgm:presLayoutVars>
      </dgm:prSet>
      <dgm:spPr/>
    </dgm:pt>
    <dgm:pt modelId="{D3EFB1E9-86CC-47EE-80D5-E68B794934CC}" type="pres">
      <dgm:prSet presAssocID="{4AC9A860-BB8F-48CD-88B7-E04F53C0E705}" presName="Name9" presStyleLbl="parChTrans1D2" presStyleIdx="2" presStyleCnt="8"/>
      <dgm:spPr/>
    </dgm:pt>
    <dgm:pt modelId="{876B4AF4-E18C-42CF-A20F-E93CAF0A3402}" type="pres">
      <dgm:prSet presAssocID="{4AC9A860-BB8F-48CD-88B7-E04F53C0E705}" presName="connTx" presStyleLbl="parChTrans1D2" presStyleIdx="2" presStyleCnt="8"/>
      <dgm:spPr/>
    </dgm:pt>
    <dgm:pt modelId="{398F3E8D-AFA8-4FE5-B26E-8AB3F788779C}" type="pres">
      <dgm:prSet presAssocID="{2854A2FD-98C4-4CBB-9064-6006B5E71E57}" presName="node" presStyleLbl="node1" presStyleIdx="2" presStyleCnt="8">
        <dgm:presLayoutVars>
          <dgm:bulletEnabled val="1"/>
        </dgm:presLayoutVars>
      </dgm:prSet>
      <dgm:spPr/>
    </dgm:pt>
    <dgm:pt modelId="{56D194A6-114C-4BD0-8D35-8020FD1CA891}" type="pres">
      <dgm:prSet presAssocID="{16D73E8D-2FBC-494D-AE92-7C6120319A85}" presName="Name9" presStyleLbl="parChTrans1D2" presStyleIdx="3" presStyleCnt="8"/>
      <dgm:spPr/>
    </dgm:pt>
    <dgm:pt modelId="{925BF2EB-FD81-4C4F-870A-A3158FA3EFA8}" type="pres">
      <dgm:prSet presAssocID="{16D73E8D-2FBC-494D-AE92-7C6120319A85}" presName="connTx" presStyleLbl="parChTrans1D2" presStyleIdx="3" presStyleCnt="8"/>
      <dgm:spPr/>
    </dgm:pt>
    <dgm:pt modelId="{045D8F89-26DD-4B0C-9F97-AAD7153F69D9}" type="pres">
      <dgm:prSet presAssocID="{DADF0C11-2E23-4F18-815C-F9803A16A89B}" presName="node" presStyleLbl="node1" presStyleIdx="3" presStyleCnt="8">
        <dgm:presLayoutVars>
          <dgm:bulletEnabled val="1"/>
        </dgm:presLayoutVars>
      </dgm:prSet>
      <dgm:spPr/>
    </dgm:pt>
    <dgm:pt modelId="{792269AD-407C-4969-91C6-31660DAB2FD0}" type="pres">
      <dgm:prSet presAssocID="{F17E89EF-2D7F-4C12-A261-DC190E55E24A}" presName="Name9" presStyleLbl="parChTrans1D2" presStyleIdx="4" presStyleCnt="8"/>
      <dgm:spPr/>
    </dgm:pt>
    <dgm:pt modelId="{DF8CEBB9-0261-41D3-9B60-EC4620EFEA0A}" type="pres">
      <dgm:prSet presAssocID="{F17E89EF-2D7F-4C12-A261-DC190E55E24A}" presName="connTx" presStyleLbl="parChTrans1D2" presStyleIdx="4" presStyleCnt="8"/>
      <dgm:spPr/>
    </dgm:pt>
    <dgm:pt modelId="{D7F1054F-3D96-48E7-9493-9849FB947E9D}" type="pres">
      <dgm:prSet presAssocID="{F08F8176-F635-4FCD-8D2E-E7CA6FFD9955}" presName="node" presStyleLbl="node1" presStyleIdx="4" presStyleCnt="8">
        <dgm:presLayoutVars>
          <dgm:bulletEnabled val="1"/>
        </dgm:presLayoutVars>
      </dgm:prSet>
      <dgm:spPr/>
    </dgm:pt>
    <dgm:pt modelId="{77952686-5933-4AC8-9FF3-79B378A34142}" type="pres">
      <dgm:prSet presAssocID="{6D05366C-DBDD-4193-ABDF-54364D72FEF0}" presName="Name9" presStyleLbl="parChTrans1D2" presStyleIdx="5" presStyleCnt="8"/>
      <dgm:spPr/>
    </dgm:pt>
    <dgm:pt modelId="{A92C9737-98A2-47D6-B3FB-B1A44A1B27BC}" type="pres">
      <dgm:prSet presAssocID="{6D05366C-DBDD-4193-ABDF-54364D72FEF0}" presName="connTx" presStyleLbl="parChTrans1D2" presStyleIdx="5" presStyleCnt="8"/>
      <dgm:spPr/>
    </dgm:pt>
    <dgm:pt modelId="{EA751A1D-0933-427A-9D99-E62904BDF57E}" type="pres">
      <dgm:prSet presAssocID="{E11E3533-1CD5-47A1-9418-A9BAF9CB01DB}" presName="node" presStyleLbl="node1" presStyleIdx="5" presStyleCnt="8">
        <dgm:presLayoutVars>
          <dgm:bulletEnabled val="1"/>
        </dgm:presLayoutVars>
      </dgm:prSet>
      <dgm:spPr/>
    </dgm:pt>
    <dgm:pt modelId="{D5007197-A20B-48BE-8822-ED584B47363F}" type="pres">
      <dgm:prSet presAssocID="{F839228E-839F-4A47-8944-D058955422A1}" presName="Name9" presStyleLbl="parChTrans1D2" presStyleIdx="6" presStyleCnt="8"/>
      <dgm:spPr/>
    </dgm:pt>
    <dgm:pt modelId="{65D32D34-72A3-471C-A57F-40EB2D7A1814}" type="pres">
      <dgm:prSet presAssocID="{F839228E-839F-4A47-8944-D058955422A1}" presName="connTx" presStyleLbl="parChTrans1D2" presStyleIdx="6" presStyleCnt="8"/>
      <dgm:spPr/>
    </dgm:pt>
    <dgm:pt modelId="{8289D206-20FB-4429-89DC-69296E2291BB}" type="pres">
      <dgm:prSet presAssocID="{0EC5CD08-3F36-4156-BFE4-F814AC068D91}" presName="node" presStyleLbl="node1" presStyleIdx="6" presStyleCnt="8">
        <dgm:presLayoutVars>
          <dgm:bulletEnabled val="1"/>
        </dgm:presLayoutVars>
      </dgm:prSet>
      <dgm:spPr/>
    </dgm:pt>
    <dgm:pt modelId="{4DF7A54F-0EEA-4982-97F7-F3820CCF2EED}" type="pres">
      <dgm:prSet presAssocID="{4FCF50D3-5803-4AE0-8F8D-0F98D38A95CC}" presName="Name9" presStyleLbl="parChTrans1D2" presStyleIdx="7" presStyleCnt="8"/>
      <dgm:spPr/>
    </dgm:pt>
    <dgm:pt modelId="{4A9289B3-F809-4137-B44C-2CDB6B2CBD46}" type="pres">
      <dgm:prSet presAssocID="{4FCF50D3-5803-4AE0-8F8D-0F98D38A95CC}" presName="connTx" presStyleLbl="parChTrans1D2" presStyleIdx="7" presStyleCnt="8"/>
      <dgm:spPr/>
    </dgm:pt>
    <dgm:pt modelId="{368BBA21-D228-40F3-99F9-3D218294D275}" type="pres">
      <dgm:prSet presAssocID="{C4FF51F1-C53B-43CC-BA27-121C88853DE3}" presName="node" presStyleLbl="node1" presStyleIdx="7" presStyleCnt="8">
        <dgm:presLayoutVars>
          <dgm:bulletEnabled val="1"/>
        </dgm:presLayoutVars>
      </dgm:prSet>
      <dgm:spPr/>
    </dgm:pt>
  </dgm:ptLst>
  <dgm:cxnLst>
    <dgm:cxn modelId="{8BE15F04-8957-4063-8BE4-77F8AF877FFE}" type="presOf" srcId="{16D73E8D-2FBC-494D-AE92-7C6120319A85}" destId="{925BF2EB-FD81-4C4F-870A-A3158FA3EFA8}" srcOrd="1" destOrd="0" presId="urn:microsoft.com/office/officeart/2005/8/layout/radial1"/>
    <dgm:cxn modelId="{7778360F-35C8-43F4-8F83-68A305BF69CC}" type="presOf" srcId="{6D05366C-DBDD-4193-ABDF-54364D72FEF0}" destId="{A92C9737-98A2-47D6-B3FB-B1A44A1B27BC}" srcOrd="1" destOrd="0" presId="urn:microsoft.com/office/officeart/2005/8/layout/radial1"/>
    <dgm:cxn modelId="{C9CD7C12-BC1C-456F-A3E2-3CC8F7E9A6A0}" srcId="{2ACDB81C-6CF8-45F3-91EA-F5BEE444C4A6}" destId="{DADF0C11-2E23-4F18-815C-F9803A16A89B}" srcOrd="3" destOrd="0" parTransId="{16D73E8D-2FBC-494D-AE92-7C6120319A85}" sibTransId="{807DA38C-0A01-4DB5-920D-8201726CECFC}"/>
    <dgm:cxn modelId="{72C7BB17-A2A0-4567-BE57-BEBA3DECC059}" srcId="{2ACDB81C-6CF8-45F3-91EA-F5BEE444C4A6}" destId="{F08F8176-F635-4FCD-8D2E-E7CA6FFD9955}" srcOrd="4" destOrd="0" parTransId="{F17E89EF-2D7F-4C12-A261-DC190E55E24A}" sibTransId="{C64D2C38-23E2-4454-8F88-6A84AFD8CA23}"/>
    <dgm:cxn modelId="{EEEE4534-91D7-4EA3-B4C9-08FA2F0D39E4}" type="presOf" srcId="{4AC9A860-BB8F-48CD-88B7-E04F53C0E705}" destId="{876B4AF4-E18C-42CF-A20F-E93CAF0A3402}" srcOrd="1" destOrd="0" presId="urn:microsoft.com/office/officeart/2005/8/layout/radial1"/>
    <dgm:cxn modelId="{1B624B35-8D06-4F3D-A194-06EFF63E71AF}" type="presOf" srcId="{F839228E-839F-4A47-8944-D058955422A1}" destId="{65D32D34-72A3-471C-A57F-40EB2D7A1814}" srcOrd="1" destOrd="0" presId="urn:microsoft.com/office/officeart/2005/8/layout/radial1"/>
    <dgm:cxn modelId="{06AC0E5B-C222-4D0F-BA20-15E04D59A87B}" type="presOf" srcId="{E2B17DBB-B164-4809-91AF-1FCBBC0B29EE}" destId="{67C20798-C254-4821-BEB9-36F200DE1904}" srcOrd="0" destOrd="0" presId="urn:microsoft.com/office/officeart/2005/8/layout/radial1"/>
    <dgm:cxn modelId="{A66BC65B-61D8-47C3-BAE9-3C9A01081176}" type="presOf" srcId="{C4FF51F1-C53B-43CC-BA27-121C88853DE3}" destId="{368BBA21-D228-40F3-99F9-3D218294D275}" srcOrd="0" destOrd="0" presId="urn:microsoft.com/office/officeart/2005/8/layout/radial1"/>
    <dgm:cxn modelId="{56F3795F-EAB9-41DC-92DF-998DA08F405E}" srcId="{2ACDB81C-6CF8-45F3-91EA-F5BEE444C4A6}" destId="{0EC5CD08-3F36-4156-BFE4-F814AC068D91}" srcOrd="6" destOrd="0" parTransId="{F839228E-839F-4A47-8944-D058955422A1}" sibTransId="{868AB60B-DCD8-4C96-A156-768BC2735A69}"/>
    <dgm:cxn modelId="{D0A55260-1D99-48E8-825D-DAF071062308}" type="presOf" srcId="{A16A4E5A-75A0-4DC9-BE36-31BB1A9433A2}" destId="{DF26CB33-3529-4F8F-A54E-566ECBC666AF}" srcOrd="0" destOrd="0" presId="urn:microsoft.com/office/officeart/2005/8/layout/radial1"/>
    <dgm:cxn modelId="{CC2F3F48-5FD5-49A0-AFC1-216E99FAAFFC}" srcId="{2ACDB81C-6CF8-45F3-91EA-F5BEE444C4A6}" destId="{C4FF51F1-C53B-43CC-BA27-121C88853DE3}" srcOrd="7" destOrd="0" parTransId="{4FCF50D3-5803-4AE0-8F8D-0F98D38A95CC}" sibTransId="{9D0CDA1F-A686-4A58-8EB5-78705348DC27}"/>
    <dgm:cxn modelId="{D10B7548-F417-4AFA-AD74-4A30B39F3732}" type="presOf" srcId="{2ACDB81C-6CF8-45F3-91EA-F5BEE444C4A6}" destId="{4BC0E12E-4009-4B46-80D3-5D210180A4B5}" srcOrd="0" destOrd="0" presId="urn:microsoft.com/office/officeart/2005/8/layout/radial1"/>
    <dgm:cxn modelId="{6BA4CF6D-EFD5-4548-9E1B-B41A07B8AFE0}" type="presOf" srcId="{16D73E8D-2FBC-494D-AE92-7C6120319A85}" destId="{56D194A6-114C-4BD0-8D35-8020FD1CA891}" srcOrd="0" destOrd="0" presId="urn:microsoft.com/office/officeart/2005/8/layout/radial1"/>
    <dgm:cxn modelId="{B680FC72-0268-497E-B1F8-2B60D06BB26B}" type="presOf" srcId="{F08F8176-F635-4FCD-8D2E-E7CA6FFD9955}" destId="{D7F1054F-3D96-48E7-9493-9849FB947E9D}" srcOrd="0" destOrd="0" presId="urn:microsoft.com/office/officeart/2005/8/layout/radial1"/>
    <dgm:cxn modelId="{AA27DB73-029C-4D94-8B7B-0676FE56FB0D}" type="presOf" srcId="{7C9BF14B-079A-4312-847B-5A0EBA985C21}" destId="{68BD761D-8999-44FC-9845-369C27C381BB}" srcOrd="1" destOrd="0" presId="urn:microsoft.com/office/officeart/2005/8/layout/radial1"/>
    <dgm:cxn modelId="{01B8EB57-3D83-41AC-8F99-9D5734452F19}" type="presOf" srcId="{DADF0C11-2E23-4F18-815C-F9803A16A89B}" destId="{045D8F89-26DD-4B0C-9F97-AAD7153F69D9}" srcOrd="0" destOrd="0" presId="urn:microsoft.com/office/officeart/2005/8/layout/radial1"/>
    <dgm:cxn modelId="{BF316D7D-1C5D-443F-B692-E6ABF8F73AAC}" type="presOf" srcId="{0EC5CD08-3F36-4156-BFE4-F814AC068D91}" destId="{8289D206-20FB-4429-89DC-69296E2291BB}" srcOrd="0" destOrd="0" presId="urn:microsoft.com/office/officeart/2005/8/layout/radial1"/>
    <dgm:cxn modelId="{D5DA497E-2A2E-404D-8D67-A7E7F40310FC}" type="presOf" srcId="{4AC9A860-BB8F-48CD-88B7-E04F53C0E705}" destId="{D3EFB1E9-86CC-47EE-80D5-E68B794934CC}" srcOrd="0" destOrd="0" presId="urn:microsoft.com/office/officeart/2005/8/layout/radial1"/>
    <dgm:cxn modelId="{5F50767E-05D7-410A-85B9-3C6319922F1B}" srcId="{2ACDB81C-6CF8-45F3-91EA-F5BEE444C4A6}" destId="{2854A2FD-98C4-4CBB-9064-6006B5E71E57}" srcOrd="2" destOrd="0" parTransId="{4AC9A860-BB8F-48CD-88B7-E04F53C0E705}" sibTransId="{C527093B-1BBD-4547-826A-B2D376E2568B}"/>
    <dgm:cxn modelId="{27FA8887-CF93-481A-B9A6-55AAF0654D5A}" type="presOf" srcId="{F839228E-839F-4A47-8944-D058955422A1}" destId="{D5007197-A20B-48BE-8822-ED584B47363F}" srcOrd="0" destOrd="0" presId="urn:microsoft.com/office/officeart/2005/8/layout/radial1"/>
    <dgm:cxn modelId="{27538D8F-504A-4AFD-9305-B4436951C370}" srcId="{2ACDB81C-6CF8-45F3-91EA-F5BEE444C4A6}" destId="{A16A4E5A-75A0-4DC9-BE36-31BB1A9433A2}" srcOrd="0" destOrd="0" parTransId="{7C9BF14B-079A-4312-847B-5A0EBA985C21}" sibTransId="{9205781E-58C3-484F-9461-60628DB05E57}"/>
    <dgm:cxn modelId="{5144FF92-12FA-4330-A442-234FFE85900C}" type="presOf" srcId="{D83968FF-8BCE-42F2-88C5-DA8AC1419753}" destId="{DCCB87E1-A745-461D-821C-B5E9F54425E5}" srcOrd="0" destOrd="0" presId="urn:microsoft.com/office/officeart/2005/8/layout/radial1"/>
    <dgm:cxn modelId="{A41DE99E-E7B2-4544-9761-80D7C85C3057}" srcId="{2ACDB81C-6CF8-45F3-91EA-F5BEE444C4A6}" destId="{B79B3A00-08F6-4AA8-990F-8B6C82F3AF3A}" srcOrd="1" destOrd="0" parTransId="{E2B17DBB-B164-4809-91AF-1FCBBC0B29EE}" sibTransId="{82DFF092-2062-4CBE-B3D2-990428380734}"/>
    <dgm:cxn modelId="{4CAC64B1-C069-4966-A561-C2C06641ED3B}" type="presOf" srcId="{E11E3533-1CD5-47A1-9418-A9BAF9CB01DB}" destId="{EA751A1D-0933-427A-9D99-E62904BDF57E}" srcOrd="0" destOrd="0" presId="urn:microsoft.com/office/officeart/2005/8/layout/radial1"/>
    <dgm:cxn modelId="{5ED230B2-61F5-4AF5-A9FA-82B860184933}" type="presOf" srcId="{7C9BF14B-079A-4312-847B-5A0EBA985C21}" destId="{7E060676-7DC5-4C13-9ADC-A9C756B8BF84}" srcOrd="0" destOrd="0" presId="urn:microsoft.com/office/officeart/2005/8/layout/radial1"/>
    <dgm:cxn modelId="{034362C4-C459-41AA-B762-7F0C5C1DD6F2}" srcId="{2ACDB81C-6CF8-45F3-91EA-F5BEE444C4A6}" destId="{E11E3533-1CD5-47A1-9418-A9BAF9CB01DB}" srcOrd="5" destOrd="0" parTransId="{6D05366C-DBDD-4193-ABDF-54364D72FEF0}" sibTransId="{23CBE795-1744-4338-A6EF-DC8579CAE45D}"/>
    <dgm:cxn modelId="{2CF052D4-E580-4BF0-ADB7-656DA7914D2D}" type="presOf" srcId="{4FCF50D3-5803-4AE0-8F8D-0F98D38A95CC}" destId="{4DF7A54F-0EEA-4982-97F7-F3820CCF2EED}" srcOrd="0" destOrd="0" presId="urn:microsoft.com/office/officeart/2005/8/layout/radial1"/>
    <dgm:cxn modelId="{88E148DA-FF91-461F-A7A1-60CA3CEF8466}" type="presOf" srcId="{F17E89EF-2D7F-4C12-A261-DC190E55E24A}" destId="{DF8CEBB9-0261-41D3-9B60-EC4620EFEA0A}" srcOrd="1" destOrd="0" presId="urn:microsoft.com/office/officeart/2005/8/layout/radial1"/>
    <dgm:cxn modelId="{1AD010DC-6E3E-444F-95CC-586265D7CAC8}" type="presOf" srcId="{2854A2FD-98C4-4CBB-9064-6006B5E71E57}" destId="{398F3E8D-AFA8-4FE5-B26E-8AB3F788779C}" srcOrd="0" destOrd="0" presId="urn:microsoft.com/office/officeart/2005/8/layout/radial1"/>
    <dgm:cxn modelId="{7CFC33DE-86C5-4E6B-AFC9-965AE6F8275B}" type="presOf" srcId="{4FCF50D3-5803-4AE0-8F8D-0F98D38A95CC}" destId="{4A9289B3-F809-4137-B44C-2CDB6B2CBD46}" srcOrd="1" destOrd="0" presId="urn:microsoft.com/office/officeart/2005/8/layout/radial1"/>
    <dgm:cxn modelId="{589BCBE8-2758-41AD-BCE9-1F054EFD2E34}" type="presOf" srcId="{6D05366C-DBDD-4193-ABDF-54364D72FEF0}" destId="{77952686-5933-4AC8-9FF3-79B378A34142}" srcOrd="0" destOrd="0" presId="urn:microsoft.com/office/officeart/2005/8/layout/radial1"/>
    <dgm:cxn modelId="{AFD42BF3-F715-4847-B996-016F0C1E88FA}" srcId="{D83968FF-8BCE-42F2-88C5-DA8AC1419753}" destId="{2ACDB81C-6CF8-45F3-91EA-F5BEE444C4A6}" srcOrd="0" destOrd="0" parTransId="{E750AC32-93C5-4B4C-8EC5-D3F0DFD38DE2}" sibTransId="{D46503C2-AC4B-4686-A144-A5E485A68947}"/>
    <dgm:cxn modelId="{8D1C8AF7-63C9-4051-8700-1A05D95DCB3A}" type="presOf" srcId="{E2B17DBB-B164-4809-91AF-1FCBBC0B29EE}" destId="{6AF34800-4189-4160-8270-FB3FA3543EA2}" srcOrd="1" destOrd="0" presId="urn:microsoft.com/office/officeart/2005/8/layout/radial1"/>
    <dgm:cxn modelId="{748EC8F8-8C5B-44AA-80C1-F3101EFA0969}" type="presOf" srcId="{F17E89EF-2D7F-4C12-A261-DC190E55E24A}" destId="{792269AD-407C-4969-91C6-31660DAB2FD0}" srcOrd="0" destOrd="0" presId="urn:microsoft.com/office/officeart/2005/8/layout/radial1"/>
    <dgm:cxn modelId="{4B07D0FB-0994-4FB6-A738-FC6F7FABDF01}" type="presOf" srcId="{B79B3A00-08F6-4AA8-990F-8B6C82F3AF3A}" destId="{2BEAC1F0-92F9-4190-BFD9-B845716D278D}" srcOrd="0" destOrd="0" presId="urn:microsoft.com/office/officeart/2005/8/layout/radial1"/>
    <dgm:cxn modelId="{659787DD-4E93-4631-A6C7-3E9C0740AA4C}" type="presParOf" srcId="{DCCB87E1-A745-461D-821C-B5E9F54425E5}" destId="{4BC0E12E-4009-4B46-80D3-5D210180A4B5}" srcOrd="0" destOrd="0" presId="urn:microsoft.com/office/officeart/2005/8/layout/radial1"/>
    <dgm:cxn modelId="{CB1FE581-315F-4E39-AD8B-9DC37C6516C8}" type="presParOf" srcId="{DCCB87E1-A745-461D-821C-B5E9F54425E5}" destId="{7E060676-7DC5-4C13-9ADC-A9C756B8BF84}" srcOrd="1" destOrd="0" presId="urn:microsoft.com/office/officeart/2005/8/layout/radial1"/>
    <dgm:cxn modelId="{83E81E79-3B53-4389-BCA2-7321F1CD3273}" type="presParOf" srcId="{7E060676-7DC5-4C13-9ADC-A9C756B8BF84}" destId="{68BD761D-8999-44FC-9845-369C27C381BB}" srcOrd="0" destOrd="0" presId="urn:microsoft.com/office/officeart/2005/8/layout/radial1"/>
    <dgm:cxn modelId="{4D039058-6D38-46D6-8A54-C36DA3904A42}" type="presParOf" srcId="{DCCB87E1-A745-461D-821C-B5E9F54425E5}" destId="{DF26CB33-3529-4F8F-A54E-566ECBC666AF}" srcOrd="2" destOrd="0" presId="urn:microsoft.com/office/officeart/2005/8/layout/radial1"/>
    <dgm:cxn modelId="{EB2031B5-3C7E-46E7-9162-45ED93876EC9}" type="presParOf" srcId="{DCCB87E1-A745-461D-821C-B5E9F54425E5}" destId="{67C20798-C254-4821-BEB9-36F200DE1904}" srcOrd="3" destOrd="0" presId="urn:microsoft.com/office/officeart/2005/8/layout/radial1"/>
    <dgm:cxn modelId="{7DE2686C-D420-4B61-A559-38D970B2A9B0}" type="presParOf" srcId="{67C20798-C254-4821-BEB9-36F200DE1904}" destId="{6AF34800-4189-4160-8270-FB3FA3543EA2}" srcOrd="0" destOrd="0" presId="urn:microsoft.com/office/officeart/2005/8/layout/radial1"/>
    <dgm:cxn modelId="{1D5F3AE1-1D5A-4C3A-AAB5-08972CE349C7}" type="presParOf" srcId="{DCCB87E1-A745-461D-821C-B5E9F54425E5}" destId="{2BEAC1F0-92F9-4190-BFD9-B845716D278D}" srcOrd="4" destOrd="0" presId="urn:microsoft.com/office/officeart/2005/8/layout/radial1"/>
    <dgm:cxn modelId="{A089BD9C-74EA-4BB1-9011-40403B69C320}" type="presParOf" srcId="{DCCB87E1-A745-461D-821C-B5E9F54425E5}" destId="{D3EFB1E9-86CC-47EE-80D5-E68B794934CC}" srcOrd="5" destOrd="0" presId="urn:microsoft.com/office/officeart/2005/8/layout/radial1"/>
    <dgm:cxn modelId="{EDDB735B-B625-4819-BD02-277A836259AD}" type="presParOf" srcId="{D3EFB1E9-86CC-47EE-80D5-E68B794934CC}" destId="{876B4AF4-E18C-42CF-A20F-E93CAF0A3402}" srcOrd="0" destOrd="0" presId="urn:microsoft.com/office/officeart/2005/8/layout/radial1"/>
    <dgm:cxn modelId="{9D5A97C7-3CF4-4BAF-9922-9BB1FA0B6287}" type="presParOf" srcId="{DCCB87E1-A745-461D-821C-B5E9F54425E5}" destId="{398F3E8D-AFA8-4FE5-B26E-8AB3F788779C}" srcOrd="6" destOrd="0" presId="urn:microsoft.com/office/officeart/2005/8/layout/radial1"/>
    <dgm:cxn modelId="{978706CB-67CB-42CB-AE31-C2491BA8E02F}" type="presParOf" srcId="{DCCB87E1-A745-461D-821C-B5E9F54425E5}" destId="{56D194A6-114C-4BD0-8D35-8020FD1CA891}" srcOrd="7" destOrd="0" presId="urn:microsoft.com/office/officeart/2005/8/layout/radial1"/>
    <dgm:cxn modelId="{D5C598C2-28D4-4C99-8518-F6ADFF179001}" type="presParOf" srcId="{56D194A6-114C-4BD0-8D35-8020FD1CA891}" destId="{925BF2EB-FD81-4C4F-870A-A3158FA3EFA8}" srcOrd="0" destOrd="0" presId="urn:microsoft.com/office/officeart/2005/8/layout/radial1"/>
    <dgm:cxn modelId="{3E27D6BF-37BC-456A-9BB3-EF93D27DF103}" type="presParOf" srcId="{DCCB87E1-A745-461D-821C-B5E9F54425E5}" destId="{045D8F89-26DD-4B0C-9F97-AAD7153F69D9}" srcOrd="8" destOrd="0" presId="urn:microsoft.com/office/officeart/2005/8/layout/radial1"/>
    <dgm:cxn modelId="{F6E1A154-B052-4D53-B5F2-43151666F311}" type="presParOf" srcId="{DCCB87E1-A745-461D-821C-B5E9F54425E5}" destId="{792269AD-407C-4969-91C6-31660DAB2FD0}" srcOrd="9" destOrd="0" presId="urn:microsoft.com/office/officeart/2005/8/layout/radial1"/>
    <dgm:cxn modelId="{FF338C00-2D9A-4BC0-A15A-D3BB1B5C6C05}" type="presParOf" srcId="{792269AD-407C-4969-91C6-31660DAB2FD0}" destId="{DF8CEBB9-0261-41D3-9B60-EC4620EFEA0A}" srcOrd="0" destOrd="0" presId="urn:microsoft.com/office/officeart/2005/8/layout/radial1"/>
    <dgm:cxn modelId="{23106351-EBC9-4253-A38C-DA0184686CCF}" type="presParOf" srcId="{DCCB87E1-A745-461D-821C-B5E9F54425E5}" destId="{D7F1054F-3D96-48E7-9493-9849FB947E9D}" srcOrd="10" destOrd="0" presId="urn:microsoft.com/office/officeart/2005/8/layout/radial1"/>
    <dgm:cxn modelId="{E6BCCE28-A103-41E8-9319-CE253D08CDD2}" type="presParOf" srcId="{DCCB87E1-A745-461D-821C-B5E9F54425E5}" destId="{77952686-5933-4AC8-9FF3-79B378A34142}" srcOrd="11" destOrd="0" presId="urn:microsoft.com/office/officeart/2005/8/layout/radial1"/>
    <dgm:cxn modelId="{10689B61-7DFF-4146-B193-859050835F01}" type="presParOf" srcId="{77952686-5933-4AC8-9FF3-79B378A34142}" destId="{A92C9737-98A2-47D6-B3FB-B1A44A1B27BC}" srcOrd="0" destOrd="0" presId="urn:microsoft.com/office/officeart/2005/8/layout/radial1"/>
    <dgm:cxn modelId="{0BD89CAE-25FF-46F2-9FB5-401953C25666}" type="presParOf" srcId="{DCCB87E1-A745-461D-821C-B5E9F54425E5}" destId="{EA751A1D-0933-427A-9D99-E62904BDF57E}" srcOrd="12" destOrd="0" presId="urn:microsoft.com/office/officeart/2005/8/layout/radial1"/>
    <dgm:cxn modelId="{05AF699B-9D73-4651-8535-FED11E328E63}" type="presParOf" srcId="{DCCB87E1-A745-461D-821C-B5E9F54425E5}" destId="{D5007197-A20B-48BE-8822-ED584B47363F}" srcOrd="13" destOrd="0" presId="urn:microsoft.com/office/officeart/2005/8/layout/radial1"/>
    <dgm:cxn modelId="{B784A589-CCB2-4043-8103-976B5E310D7B}" type="presParOf" srcId="{D5007197-A20B-48BE-8822-ED584B47363F}" destId="{65D32D34-72A3-471C-A57F-40EB2D7A1814}" srcOrd="0" destOrd="0" presId="urn:microsoft.com/office/officeart/2005/8/layout/radial1"/>
    <dgm:cxn modelId="{7149B4B1-9801-4282-AF2F-FDBCD4B60C51}" type="presParOf" srcId="{DCCB87E1-A745-461D-821C-B5E9F54425E5}" destId="{8289D206-20FB-4429-89DC-69296E2291BB}" srcOrd="14" destOrd="0" presId="urn:microsoft.com/office/officeart/2005/8/layout/radial1"/>
    <dgm:cxn modelId="{B3B658BC-2A52-4157-97A7-A184A692B182}" type="presParOf" srcId="{DCCB87E1-A745-461D-821C-B5E9F54425E5}" destId="{4DF7A54F-0EEA-4982-97F7-F3820CCF2EED}" srcOrd="15" destOrd="0" presId="urn:microsoft.com/office/officeart/2005/8/layout/radial1"/>
    <dgm:cxn modelId="{F33B6560-6970-4B20-91AC-BC210E987EA9}" type="presParOf" srcId="{4DF7A54F-0EEA-4982-97F7-F3820CCF2EED}" destId="{4A9289B3-F809-4137-B44C-2CDB6B2CBD46}" srcOrd="0" destOrd="0" presId="urn:microsoft.com/office/officeart/2005/8/layout/radial1"/>
    <dgm:cxn modelId="{6FCA72EB-7976-4722-91DA-02130D3F5945}" type="presParOf" srcId="{DCCB87E1-A745-461D-821C-B5E9F54425E5}" destId="{368BBA21-D228-40F3-99F9-3D218294D275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0E12E-4009-4B46-80D3-5D210180A4B5}">
      <dsp:nvSpPr>
        <dsp:cNvPr id="0" name=""/>
        <dsp:cNvSpPr/>
      </dsp:nvSpPr>
      <dsp:spPr>
        <a:xfrm>
          <a:off x="2549488" y="1267343"/>
          <a:ext cx="1044003" cy="1079996"/>
        </a:xfrm>
        <a:prstGeom prst="ellipse">
          <a:avLst/>
        </a:prstGeom>
        <a:solidFill>
          <a:srgbClr val="E6E6E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noProof="0" dirty="0">
              <a:solidFill>
                <a:srgbClr val="000000">
                  <a:lumMod val="75000"/>
                  <a:lumOff val="25000"/>
                </a:srgbClr>
              </a:solidFill>
              <a:latin typeface="Myriad Pro"/>
              <a:ea typeface="+mn-ea"/>
              <a:cs typeface="+mn-cs"/>
            </a:rPr>
            <a:t>Expansão da Geração</a:t>
          </a:r>
        </a:p>
      </dsp:txBody>
      <dsp:txXfrm>
        <a:off x="2702379" y="1425505"/>
        <a:ext cx="738221" cy="763672"/>
      </dsp:txXfrm>
    </dsp:sp>
    <dsp:sp modelId="{7E060676-7DC5-4C13-9ADC-A9C756B8BF84}">
      <dsp:nvSpPr>
        <dsp:cNvPr id="0" name=""/>
        <dsp:cNvSpPr/>
      </dsp:nvSpPr>
      <dsp:spPr>
        <a:xfrm rot="16200000">
          <a:off x="2851994" y="1035901"/>
          <a:ext cx="438990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38990" y="11946"/>
              </a:lnTo>
            </a:path>
          </a:pathLst>
        </a:custGeom>
        <a:noFill/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>
        <a:off x="3060515" y="1058822"/>
        <a:ext cx="0" cy="0"/>
      </dsp:txXfrm>
    </dsp:sp>
    <dsp:sp modelId="{DF26CB33-3529-4F8F-A54E-566ECBC666AF}">
      <dsp:nvSpPr>
        <dsp:cNvPr id="0" name=""/>
        <dsp:cNvSpPr/>
      </dsp:nvSpPr>
      <dsp:spPr>
        <a:xfrm>
          <a:off x="2663768" y="1291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2783187" y="132329"/>
        <a:ext cx="576604" cy="576604"/>
      </dsp:txXfrm>
    </dsp:sp>
    <dsp:sp modelId="{67C20798-C254-4821-BEB9-36F200DE1904}">
      <dsp:nvSpPr>
        <dsp:cNvPr id="0" name=""/>
        <dsp:cNvSpPr/>
      </dsp:nvSpPr>
      <dsp:spPr>
        <a:xfrm rot="18900000">
          <a:off x="3381162" y="1261614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55A63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>
        <a:off x="3589424" y="1273560"/>
        <a:ext cx="0" cy="0"/>
      </dsp:txXfrm>
    </dsp:sp>
    <dsp:sp modelId="{2BEAC1F0-92F9-4190-BFD9-B845716D278D}">
      <dsp:nvSpPr>
        <dsp:cNvPr id="0" name=""/>
        <dsp:cNvSpPr/>
      </dsp:nvSpPr>
      <dsp:spPr>
        <a:xfrm>
          <a:off x="3644320" y="419068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3763739" y="538487"/>
        <a:ext cx="576604" cy="576604"/>
      </dsp:txXfrm>
    </dsp:sp>
    <dsp:sp modelId="{D3EFB1E9-86CC-47EE-80D5-E68B794934CC}">
      <dsp:nvSpPr>
        <dsp:cNvPr id="0" name=""/>
        <dsp:cNvSpPr/>
      </dsp:nvSpPr>
      <dsp:spPr>
        <a:xfrm>
          <a:off x="3593491" y="1795395"/>
          <a:ext cx="456986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56986" y="11946"/>
              </a:lnTo>
            </a:path>
          </a:pathLst>
        </a:custGeom>
        <a:noFill/>
        <a:ln w="25400" cap="flat" cmpd="sng" algn="ctr">
          <a:solidFill>
            <a:srgbClr val="FFFFFF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>
        <a:off x="3810560" y="1795917"/>
        <a:ext cx="0" cy="0"/>
      </dsp:txXfrm>
    </dsp:sp>
    <dsp:sp modelId="{398F3E8D-AFA8-4FE5-B26E-8AB3F788779C}">
      <dsp:nvSpPr>
        <dsp:cNvPr id="0" name=""/>
        <dsp:cNvSpPr/>
      </dsp:nvSpPr>
      <dsp:spPr>
        <a:xfrm>
          <a:off x="4050478" y="139962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4169897" y="1519039"/>
        <a:ext cx="576604" cy="576604"/>
      </dsp:txXfrm>
    </dsp:sp>
    <dsp:sp modelId="{56D194A6-114C-4BD0-8D35-8020FD1CA891}">
      <dsp:nvSpPr>
        <dsp:cNvPr id="0" name=""/>
        <dsp:cNvSpPr/>
      </dsp:nvSpPr>
      <dsp:spPr>
        <a:xfrm rot="2700000">
          <a:off x="3381162" y="2329175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AA5B2C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>
        <a:off x="3605270" y="2325276"/>
        <a:ext cx="0" cy="0"/>
      </dsp:txXfrm>
    </dsp:sp>
    <dsp:sp modelId="{045D8F89-26DD-4B0C-9F97-AAD7153F69D9}">
      <dsp:nvSpPr>
        <dsp:cNvPr id="0" name=""/>
        <dsp:cNvSpPr/>
      </dsp:nvSpPr>
      <dsp:spPr>
        <a:xfrm>
          <a:off x="3644320" y="2380172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3763739" y="2499591"/>
        <a:ext cx="576604" cy="576604"/>
      </dsp:txXfrm>
    </dsp:sp>
    <dsp:sp modelId="{792269AD-407C-4969-91C6-31660DAB2FD0}">
      <dsp:nvSpPr>
        <dsp:cNvPr id="0" name=""/>
        <dsp:cNvSpPr/>
      </dsp:nvSpPr>
      <dsp:spPr>
        <a:xfrm rot="5400000">
          <a:off x="2851994" y="2554888"/>
          <a:ext cx="438990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38990" y="11946"/>
              </a:lnTo>
            </a:path>
          </a:pathLst>
        </a:custGeom>
        <a:noFill/>
        <a:ln w="25400" cap="flat" cmpd="sng" algn="ctr">
          <a:solidFill>
            <a:srgbClr val="8A7D5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>
        <a:off x="3082464" y="2555860"/>
        <a:ext cx="0" cy="0"/>
      </dsp:txXfrm>
    </dsp:sp>
    <dsp:sp modelId="{D7F1054F-3D96-48E7-9493-9849FB947E9D}">
      <dsp:nvSpPr>
        <dsp:cNvPr id="0" name=""/>
        <dsp:cNvSpPr/>
      </dsp:nvSpPr>
      <dsp:spPr>
        <a:xfrm>
          <a:off x="2663768" y="278633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2783187" y="2905749"/>
        <a:ext cx="576604" cy="576604"/>
      </dsp:txXfrm>
    </dsp:sp>
    <dsp:sp modelId="{77952686-5933-4AC8-9FF3-79B378A34142}">
      <dsp:nvSpPr>
        <dsp:cNvPr id="0" name=""/>
        <dsp:cNvSpPr/>
      </dsp:nvSpPr>
      <dsp:spPr>
        <a:xfrm rot="8100000">
          <a:off x="2313600" y="2329175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FFCC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 rot="10800000">
        <a:off x="2553554" y="2341122"/>
        <a:ext cx="0" cy="0"/>
      </dsp:txXfrm>
    </dsp:sp>
    <dsp:sp modelId="{EA751A1D-0933-427A-9D99-E62904BDF57E}">
      <dsp:nvSpPr>
        <dsp:cNvPr id="0" name=""/>
        <dsp:cNvSpPr/>
      </dsp:nvSpPr>
      <dsp:spPr>
        <a:xfrm>
          <a:off x="1683216" y="2380172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1802635" y="2499591"/>
        <a:ext cx="576604" cy="576604"/>
      </dsp:txXfrm>
    </dsp:sp>
    <dsp:sp modelId="{D5007197-A20B-48BE-8822-ED584B47363F}">
      <dsp:nvSpPr>
        <dsp:cNvPr id="0" name=""/>
        <dsp:cNvSpPr/>
      </dsp:nvSpPr>
      <dsp:spPr>
        <a:xfrm rot="10800000">
          <a:off x="2092501" y="1795395"/>
          <a:ext cx="456986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56986" y="11946"/>
              </a:lnTo>
            </a:path>
          </a:pathLst>
        </a:custGeom>
        <a:noFill/>
        <a:ln w="25400" cap="flat" cmpd="sng" algn="ctr">
          <a:solidFill>
            <a:srgbClr val="132A47">
              <a:lumMod val="50000"/>
              <a:lumOff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 rot="10800000">
        <a:off x="2332419" y="1818766"/>
        <a:ext cx="0" cy="0"/>
      </dsp:txXfrm>
    </dsp:sp>
    <dsp:sp modelId="{8289D206-20FB-4429-89DC-69296E2291BB}">
      <dsp:nvSpPr>
        <dsp:cNvPr id="0" name=""/>
        <dsp:cNvSpPr/>
      </dsp:nvSpPr>
      <dsp:spPr>
        <a:xfrm>
          <a:off x="1277058" y="1399620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1396477" y="1519039"/>
        <a:ext cx="576604" cy="576604"/>
      </dsp:txXfrm>
    </dsp:sp>
    <dsp:sp modelId="{4DF7A54F-0EEA-4982-97F7-F3820CCF2EED}">
      <dsp:nvSpPr>
        <dsp:cNvPr id="0" name=""/>
        <dsp:cNvSpPr/>
      </dsp:nvSpPr>
      <dsp:spPr>
        <a:xfrm rot="13500000">
          <a:off x="2313600" y="1261614"/>
          <a:ext cx="448217" cy="23893"/>
        </a:xfrm>
        <a:custGeom>
          <a:avLst/>
          <a:gdLst/>
          <a:ahLst/>
          <a:cxnLst/>
          <a:rect l="0" t="0" r="0" b="0"/>
          <a:pathLst>
            <a:path>
              <a:moveTo>
                <a:pt x="0" y="11946"/>
              </a:moveTo>
              <a:lnTo>
                <a:pt x="448217" y="11946"/>
              </a:lnTo>
            </a:path>
          </a:pathLst>
        </a:custGeom>
        <a:noFill/>
        <a:ln w="25400" cap="flat" cmpd="sng" algn="ctr">
          <a:solidFill>
            <a:srgbClr val="132A47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Myriad Pro"/>
            <a:ea typeface="+mn-ea"/>
            <a:cs typeface="+mn-cs"/>
          </a:endParaRPr>
        </a:p>
      </dsp:txBody>
      <dsp:txXfrm rot="10800000">
        <a:off x="2537708" y="1289406"/>
        <a:ext cx="0" cy="0"/>
      </dsp:txXfrm>
    </dsp:sp>
    <dsp:sp modelId="{368BBA21-D228-40F3-99F9-3D218294D275}">
      <dsp:nvSpPr>
        <dsp:cNvPr id="0" name=""/>
        <dsp:cNvSpPr/>
      </dsp:nvSpPr>
      <dsp:spPr>
        <a:xfrm>
          <a:off x="1683216" y="419068"/>
          <a:ext cx="815442" cy="815442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solidFill>
              <a:srgbClr val="FFFFFF"/>
            </a:solidFill>
            <a:latin typeface="Myriad Pro"/>
            <a:ea typeface="+mn-ea"/>
            <a:cs typeface="+mn-cs"/>
          </a:endParaRPr>
        </a:p>
      </dsp:txBody>
      <dsp:txXfrm>
        <a:off x="1802635" y="538487"/>
        <a:ext cx="576604" cy="576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diagramData" Target="../diagrams/data1.xml"/><Relationship Id="rId21" Type="http://schemas.openxmlformats.org/officeDocument/2006/relationships/image" Target="../media/image36.svg"/><Relationship Id="rId7" Type="http://schemas.microsoft.com/office/2007/relationships/diagramDrawing" Target="../diagrams/drawing1.xml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chart" Target="../charts/chart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chart" Target="../charts/chart2.xml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/>
              <a:t>Pesquisa bibliográfica e documental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Modelo computacional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Contribuições externas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210276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/>
              <a:t>Pesquisa bibliográfica e documental</a:t>
            </a:r>
          </a:p>
          <a:p>
            <a:pPr lvl="1"/>
            <a:r>
              <a:rPr lang="pt-BR" sz="1800" b="1" dirty="0"/>
              <a:t>Identificação de locais candidatos</a:t>
            </a:r>
          </a:p>
          <a:p>
            <a:pPr lvl="1"/>
            <a:r>
              <a:rPr lang="pt-BR" sz="1800" b="1" dirty="0"/>
              <a:t>Aspectos conceituais e de operação dos reservatórios</a:t>
            </a:r>
          </a:p>
          <a:p>
            <a:pPr lvl="1"/>
            <a:r>
              <a:rPr lang="pt-BR" sz="1800" b="1" dirty="0"/>
              <a:t>Regulação do armazenamento de energia no mundo</a:t>
            </a:r>
          </a:p>
          <a:p>
            <a:pPr lvl="1"/>
            <a:r>
              <a:rPr lang="pt-BR" sz="1800" b="1" dirty="0"/>
              <a:t>Regulação das usinas hidrelétricas reversíveis no mundo</a:t>
            </a:r>
          </a:p>
          <a:p>
            <a:pPr lvl="1"/>
            <a:r>
              <a:rPr lang="pt-BR" sz="1800" b="1" dirty="0"/>
              <a:t>Sistemas híbridos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Estado da arte das UHRs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Gerenciamento da base de dados da pesquisa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Demais aspectos</a:t>
            </a:r>
          </a:p>
        </p:txBody>
      </p:sp>
    </p:spTree>
    <p:extLst>
      <p:ext uri="{BB962C8B-B14F-4D97-AF65-F5344CB8AC3E}">
        <p14:creationId xmlns:p14="http://schemas.microsoft.com/office/powerpoint/2010/main" val="3508834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Itens de pesquisa concluídos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Critérios e metodologias para </a:t>
            </a:r>
            <a:r>
              <a:rPr lang="pt-BR" b="1" dirty="0"/>
              <a:t>identificação de locais candidatos </a:t>
            </a:r>
            <a:r>
              <a:rPr lang="pt-BR" dirty="0"/>
              <a:t>de UHR são apresentados no item 2.1 dos relatórios de acompanhamento anteriores (RT1 e RT2).</a:t>
            </a:r>
          </a:p>
          <a:p>
            <a:r>
              <a:rPr lang="pt-BR" b="0" dirty="0"/>
              <a:t>Os </a:t>
            </a:r>
            <a:r>
              <a:rPr lang="pt-BR" b="1" dirty="0"/>
              <a:t>aspectos conceituais e de operação dos reservatórios </a:t>
            </a:r>
            <a:r>
              <a:rPr lang="pt-BR" b="0" dirty="0"/>
              <a:t>constam do item 2.2 do segundo relatório de acompanhamento (RT2).</a:t>
            </a:r>
          </a:p>
          <a:p>
            <a:r>
              <a:rPr lang="pt-BR" dirty="0"/>
              <a:t>Um histórico é apresentado no item 2.2 do primeiro relatório de acompanhamento (RT1), enquanto aspectos da </a:t>
            </a:r>
            <a:r>
              <a:rPr lang="pt-BR" b="1" dirty="0"/>
              <a:t>regulação do armazenamento de energia no mundo </a:t>
            </a:r>
            <a:r>
              <a:rPr lang="pt-BR" dirty="0"/>
              <a:t>(item 2.3) e </a:t>
            </a:r>
            <a:r>
              <a:rPr lang="pt-BR" b="1" dirty="0"/>
              <a:t>das usinas hidrelétricas reversíveis </a:t>
            </a:r>
            <a:r>
              <a:rPr lang="pt-BR" dirty="0"/>
              <a:t>(item 2.4) são descritos no RT2.</a:t>
            </a:r>
          </a:p>
          <a:p>
            <a:r>
              <a:rPr lang="pt-BR" dirty="0"/>
              <a:t>O tema de </a:t>
            </a:r>
            <a:r>
              <a:rPr lang="pt-BR" b="1" dirty="0"/>
              <a:t>sistemas híbridos</a:t>
            </a:r>
            <a:r>
              <a:rPr lang="pt-BR" dirty="0"/>
              <a:t>, combinando energia eólica e solar com UHR, foi detalhado no item 2.5 do segundo relatório de acompanhamento (RT2).</a:t>
            </a:r>
          </a:p>
          <a:p>
            <a:pPr marL="0" indent="0">
              <a:buNone/>
            </a:pPr>
            <a:endParaRPr lang="pt-BR" dirty="0"/>
          </a:p>
          <a:p>
            <a:endParaRPr lang="pt-BR" b="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4116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Identificação de locais candidatos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Aspectos conceituais e de operação dos reservatórios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Regulação do armazenamento de energia no mundo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Regulação das usinas hidrelétricas reversíveis no mundo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Sistemas híbridos</a:t>
            </a:r>
          </a:p>
          <a:p>
            <a:pPr lvl="1"/>
            <a:r>
              <a:rPr lang="pt-BR" sz="1800" b="1" dirty="0"/>
              <a:t>Estado da arte das UHRs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Gerenciamento da base de dados da pesquisa</a:t>
            </a:r>
          </a:p>
        </p:txBody>
      </p:sp>
    </p:spTree>
    <p:extLst>
      <p:ext uri="{BB962C8B-B14F-4D97-AF65-F5344CB8AC3E}">
        <p14:creationId xmlns:p14="http://schemas.microsoft.com/office/powerpoint/2010/main" val="236166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Estado da arte das </a:t>
            </a:r>
            <a:r>
              <a:rPr lang="pt-BR" sz="2600" b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UHRs</a:t>
            </a:r>
            <a:endParaRPr lang="pt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Obras civis</a:t>
            </a:r>
          </a:p>
          <a:p>
            <a:pPr lvl="1"/>
            <a:r>
              <a:rPr lang="pt-BR" dirty="0"/>
              <a:t>Referência principal: </a:t>
            </a:r>
            <a:r>
              <a:rPr lang="pt-BR" dirty="0" err="1"/>
              <a:t>Engineering-Guidelines</a:t>
            </a:r>
            <a:r>
              <a:rPr lang="pt-BR" dirty="0"/>
              <a:t> for Planning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Designing</a:t>
            </a:r>
            <a:r>
              <a:rPr lang="pt-BR" dirty="0"/>
              <a:t> </a:t>
            </a:r>
            <a:r>
              <a:rPr lang="pt-BR" dirty="0" err="1"/>
              <a:t>Hydroelectric</a:t>
            </a:r>
            <a:r>
              <a:rPr lang="pt-BR" dirty="0"/>
              <a:t> </a:t>
            </a:r>
            <a:r>
              <a:rPr lang="pt-BR" dirty="0" err="1"/>
              <a:t>Developments</a:t>
            </a:r>
            <a:r>
              <a:rPr lang="pt-BR" dirty="0"/>
              <a:t> (ASCE, 1989) </a:t>
            </a:r>
          </a:p>
          <a:p>
            <a:pPr lvl="1"/>
            <a:r>
              <a:rPr lang="pt-BR" dirty="0"/>
              <a:t>Necessidade de obtenção de referências documentais com apoio das cooperadas</a:t>
            </a:r>
          </a:p>
          <a:p>
            <a:pPr lvl="1"/>
            <a:r>
              <a:rPr lang="pt-BR" dirty="0"/>
              <a:t>No que diz respeito à casa de força, o desenvolvimento dos modelos se dará a partir das definições das caraterísticas dos equipamentos eletromecânicos principais de cada alternativa de configuração</a:t>
            </a:r>
          </a:p>
          <a:p>
            <a:r>
              <a:rPr lang="pt-BR" dirty="0"/>
              <a:t>Equipamentos</a:t>
            </a:r>
          </a:p>
          <a:p>
            <a:pPr lvl="1"/>
            <a:r>
              <a:rPr lang="pt-BR" dirty="0"/>
              <a:t>Pesquisa de referências genéricas de custos por kW e relações percentuais entre configurações, por exemplo: </a:t>
            </a:r>
          </a:p>
          <a:p>
            <a:pPr lvl="2"/>
            <a:r>
              <a:rPr lang="pt-BR" dirty="0"/>
              <a:t>UHR de velocidade ajustável tem custo de 60 % a 100% maior que de velocidade fixa </a:t>
            </a:r>
          </a:p>
          <a:p>
            <a:pPr lvl="2"/>
            <a:r>
              <a:rPr lang="pt-BR" dirty="0"/>
              <a:t>UHR com sistema ternário tem custo de 60 % a 100% maior que sistema binário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455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/>
              <a:t>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Identificação de locais candidatos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Aspectos conceituais e de operação dos reservatórios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Regulação do armazenamento de energia no mundo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Regulação das usinas hidrelétricas reversíveis no mundo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Sistemas híbridos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Estado da arte das UHRs</a:t>
            </a:r>
          </a:p>
          <a:p>
            <a:pPr lvl="1"/>
            <a:r>
              <a:rPr lang="pt-BR" sz="1800" b="1" dirty="0"/>
              <a:t>Gerenciamento da base de dados da pesquisa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Demais aspectos</a:t>
            </a:r>
          </a:p>
        </p:txBody>
      </p:sp>
    </p:spTree>
    <p:extLst>
      <p:ext uri="{BB962C8B-B14F-4D97-AF65-F5344CB8AC3E}">
        <p14:creationId xmlns:p14="http://schemas.microsoft.com/office/powerpoint/2010/main" val="467205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Gerenciamento da base de dados da pesquisa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mencionado no RT2, se todos estiverem de acordo, a PSR criará uma pasta em sua conta oficial do Dropbox para que toda a informação seja organizada em uma estrutura de diretórios e compartilhada. </a:t>
            </a:r>
          </a:p>
          <a:p>
            <a:r>
              <a:rPr lang="pt-BR" dirty="0"/>
              <a:t>Arquivos com extensão “.</a:t>
            </a:r>
            <a:r>
              <a:rPr lang="pt-BR" dirty="0" err="1"/>
              <a:t>txt</a:t>
            </a:r>
            <a:r>
              <a:rPr lang="pt-BR" dirty="0"/>
              <a:t>” explicativos serão disponibilizados juntamente com os arquivos de dados </a:t>
            </a:r>
          </a:p>
          <a:p>
            <a:r>
              <a:rPr lang="pt-BR" dirty="0"/>
              <a:t> As partes deverão manter sigilo das informações, sem divulgação para o público externo (ou somente com consentimento das partes envolvidas). 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6831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Pesquisa bibliográfica e documental</a:t>
            </a:r>
          </a:p>
          <a:p>
            <a:r>
              <a:rPr lang="pt-BR" dirty="0"/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Modelo computacional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Contribuições externas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911709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Desenvolvimento de algoritmos</a:t>
            </a:r>
          </a:p>
          <a:p>
            <a:pPr lvl="1"/>
            <a:r>
              <a:rPr lang="pt-BR" sz="1800" b="1" dirty="0"/>
              <a:t>Cenários regulatórios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Otimização para estudos de alternativas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Arranjos de engenharia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144720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Estudos desenvolvidos no âmbito regulatório de usinas hidrelétricas reversíveis</a:t>
            </a:r>
          </a:p>
          <a:p>
            <a:pPr lvl="1"/>
            <a:r>
              <a:rPr lang="pt-BR" sz="1800" dirty="0"/>
              <a:t>Contribuições para a tomada de subsídios  da ANEEL nº 011/2020 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Interrelações entre as configurações eletromecânicas  de usinas hidrelétricas reversíveis e os possíveis serviços ancilares ou futuros serviços da rede elétrica brasileira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Remuneração de serviços ancilares no Brasil e em alguns países do mundo</a:t>
            </a:r>
          </a:p>
          <a:p>
            <a:r>
              <a:rPr lang="pt-BR" dirty="0">
                <a:solidFill>
                  <a:schemeClr val="bg2"/>
                </a:solidFill>
              </a:rPr>
              <a:t>Próximos passos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489421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3ª Reunião Trimestral</a:t>
            </a:r>
          </a:p>
          <a:p>
            <a:r>
              <a:rPr lang="en-US" sz="2200" dirty="0"/>
              <a:t>04 de </a:t>
            </a:r>
            <a:r>
              <a:rPr lang="en-US" sz="2200" dirty="0" err="1"/>
              <a:t>maio</a:t>
            </a:r>
            <a:r>
              <a:rPr lang="en-US" sz="2200" dirty="0"/>
              <a:t> de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Contribuições para a tomada de subsídios da ANEEL nº 011/2020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dirty="0"/>
              <a:t>Pesquisa apresentada no terceiro relatório trimestral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800" dirty="0"/>
              <a:t>Contribuições para a tomada de subsídios da ANEEL nº 011/2020</a:t>
            </a:r>
          </a:p>
          <a:p>
            <a:pPr marL="0" indent="0">
              <a:buNone/>
            </a:pPr>
            <a:r>
              <a:rPr lang="pt-BR" sz="1800" dirty="0"/>
              <a:t>Dentre os temas mais relevantes abordados na referida tomada de subsídios, podem ser destacados :</a:t>
            </a:r>
          </a:p>
          <a:p>
            <a:pPr marL="0" indent="0">
              <a:buNone/>
            </a:pPr>
            <a:r>
              <a:rPr lang="pt-BR" sz="1800" b="1" dirty="0"/>
              <a:t>I)        Serviços ancilares:</a:t>
            </a:r>
          </a:p>
          <a:p>
            <a:pPr marL="0" indent="0">
              <a:buNone/>
            </a:pPr>
            <a:r>
              <a:rPr lang="pt-BR" sz="1800" dirty="0"/>
              <a:t>           Tendência à utilização de </a:t>
            </a:r>
            <a:r>
              <a:rPr lang="pt-BR" sz="1800" dirty="0" err="1"/>
              <a:t>UHRs</a:t>
            </a:r>
            <a:r>
              <a:rPr lang="pt-BR" sz="1800" dirty="0"/>
              <a:t> para regulação de frequência e reserva energética, principalmente no cenário de fontes renováveis intermitentes (Barbour et al., 2016; </a:t>
            </a:r>
            <a:r>
              <a:rPr lang="pt-BR" sz="1800" dirty="0" err="1"/>
              <a:t>Baumgarte</a:t>
            </a:r>
            <a:r>
              <a:rPr lang="pt-BR" sz="1800" dirty="0"/>
              <a:t> et al., 2020 ; </a:t>
            </a:r>
            <a:r>
              <a:rPr lang="pt-BR" sz="1800" dirty="0" err="1"/>
              <a:t>Sani</a:t>
            </a:r>
            <a:r>
              <a:rPr lang="pt-BR" sz="1800" dirty="0"/>
              <a:t> et al., 2020).</a:t>
            </a:r>
          </a:p>
          <a:p>
            <a:pPr marL="0" indent="0">
              <a:buNone/>
            </a:pPr>
            <a:r>
              <a:rPr lang="pt-BR" sz="1800" b="1" dirty="0"/>
              <a:t>II)       Mercado de energia elétrica no Sistema Interligado Nacional (SIN):</a:t>
            </a:r>
          </a:p>
          <a:p>
            <a:pPr marL="0" indent="0">
              <a:buNone/>
            </a:pPr>
            <a:r>
              <a:rPr lang="pt-BR" sz="1800" dirty="0"/>
              <a:t>           Extrema importância das alterações em normativos e desenhos de mercado, a fim de criar competitividade para as </a:t>
            </a:r>
            <a:r>
              <a:rPr lang="pt-BR" sz="1800" dirty="0" err="1"/>
              <a:t>UHRs</a:t>
            </a:r>
            <a:r>
              <a:rPr lang="pt-BR" sz="1800" dirty="0"/>
              <a:t> (EPE-DEE-013/2021) e consolidação de mecanismos de receita  (PSR, 2018). Isto permitiria a criação de modelos de negócio.</a:t>
            </a:r>
          </a:p>
          <a:p>
            <a:pPr marL="0" indent="0">
              <a:buNone/>
            </a:pPr>
            <a:r>
              <a:rPr lang="pt-BR" sz="1800" dirty="0"/>
              <a:t>           Avaliação das  possibilidades e condições adequadas de remuneração de </a:t>
            </a:r>
            <a:r>
              <a:rPr lang="pt-BR" sz="1800" dirty="0" err="1"/>
              <a:t>UHRs</a:t>
            </a:r>
            <a:r>
              <a:rPr lang="pt-BR" sz="1800" dirty="0"/>
              <a:t> por capacidade e por serviços ancilares (</a:t>
            </a:r>
            <a:r>
              <a:rPr lang="pt-BR" sz="1800" dirty="0" err="1"/>
              <a:t>Baumgarte</a:t>
            </a:r>
            <a:r>
              <a:rPr lang="pt-BR" sz="1800" dirty="0"/>
              <a:t> et al., 2020).</a:t>
            </a:r>
          </a:p>
          <a:p>
            <a:endParaRPr lang="pt-B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0653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6DC33E-FDAE-48CB-8730-E20E9B0FED6E}"/>
              </a:ext>
            </a:extLst>
          </p:cNvPr>
          <p:cNvSpPr/>
          <p:nvPr/>
        </p:nvSpPr>
        <p:spPr bwMode="auto">
          <a:xfrm>
            <a:off x="381000" y="3124200"/>
            <a:ext cx="11353800" cy="14478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Contribuições para a tomada de subsídios da ANEEL nº 011/2020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SzPct val="50000"/>
              <a:buNone/>
            </a:pPr>
            <a:r>
              <a:rPr lang="pt-BR" sz="18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III)    Separação entre lastro e energia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pt-BR" dirty="0">
                <a:latin typeface="Myriad Pro" panose="020B0503030403020204" charset="0"/>
              </a:rPr>
              <a:t>       </a:t>
            </a:r>
            <a:r>
              <a:rPr lang="pt-BR" sz="1800" dirty="0">
                <a:latin typeface="Myriad Pro" panose="020B0503030403020204" charset="0"/>
              </a:rPr>
              <a:t>Potência utilizada para bombeamento em </a:t>
            </a:r>
            <a:r>
              <a:rPr lang="pt-BR" sz="1800" dirty="0" err="1">
                <a:latin typeface="Myriad Pro" panose="020B0503030403020204" charset="0"/>
              </a:rPr>
              <a:t>UHRs</a:t>
            </a:r>
            <a:r>
              <a:rPr lang="pt-BR" sz="1800" dirty="0">
                <a:latin typeface="Myriad Pro" panose="020B0503030403020204" charset="0"/>
              </a:rPr>
              <a:t> influencia na capacidade entregue pelas mesmas, a qual pode ser utilizada como lastro no mercado de energia (</a:t>
            </a:r>
            <a:r>
              <a:rPr lang="pt-BR" sz="1800" dirty="0" err="1">
                <a:latin typeface="Myriad Pro" panose="020B0503030403020204" charset="0"/>
              </a:rPr>
              <a:t>Scekic</a:t>
            </a:r>
            <a:r>
              <a:rPr lang="pt-BR" sz="1800" dirty="0">
                <a:latin typeface="Myriad Pro" panose="020B0503030403020204" charset="0"/>
              </a:rPr>
              <a:t> et al., 2020).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pt-BR" sz="1800" dirty="0">
                <a:latin typeface="Myriad Pro" panose="020B0503030403020204" charset="0"/>
              </a:rPr>
              <a:t>      </a:t>
            </a:r>
          </a:p>
          <a:p>
            <a:pPr marL="0" indent="0" algn="l">
              <a:spcAft>
                <a:spcPts val="0"/>
              </a:spcAft>
              <a:buNone/>
            </a:pPr>
            <a:endParaRPr lang="pt-BR" sz="1800" dirty="0">
              <a:latin typeface="Myriad Pro" panose="020B0503030403020204" charset="0"/>
            </a:endParaRPr>
          </a:p>
          <a:p>
            <a:pPr marL="0" indent="0" algn="l">
              <a:spcAft>
                <a:spcPts val="0"/>
              </a:spcAft>
              <a:buNone/>
            </a:pPr>
            <a:endParaRPr lang="pt-BR" sz="1800" dirty="0">
              <a:latin typeface="Myriad Pro" panose="020B0503030403020204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pt-BR" sz="1800" dirty="0">
                <a:latin typeface="Myriad Pro" panose="020B0503030403020204" charset="0"/>
              </a:rPr>
              <a:t>A definição da curva do estado de carga (</a:t>
            </a:r>
            <a:r>
              <a:rPr lang="pt-BR" sz="1800" i="1" dirty="0" err="1">
                <a:latin typeface="Myriad Pro" panose="020B0503030403020204" charset="0"/>
              </a:rPr>
              <a:t>State</a:t>
            </a:r>
            <a:r>
              <a:rPr lang="pt-BR" sz="1800" i="1" dirty="0">
                <a:latin typeface="Myriad Pro" panose="020B0503030403020204" charset="0"/>
              </a:rPr>
              <a:t> </a:t>
            </a:r>
            <a:r>
              <a:rPr lang="pt-BR" sz="1800" i="1" dirty="0" err="1">
                <a:latin typeface="Myriad Pro" panose="020B0503030403020204" charset="0"/>
              </a:rPr>
              <a:t>of</a:t>
            </a:r>
            <a:r>
              <a:rPr lang="pt-BR" sz="1800" i="1" dirty="0">
                <a:latin typeface="Myriad Pro" panose="020B0503030403020204" charset="0"/>
              </a:rPr>
              <a:t> Charge </a:t>
            </a:r>
            <a:r>
              <a:rPr lang="pt-BR" sz="1800" dirty="0">
                <a:latin typeface="Myriad Pro" panose="020B0503030403020204" charset="0"/>
              </a:rPr>
              <a:t>– </a:t>
            </a:r>
            <a:r>
              <a:rPr lang="pt-BR" sz="1800" dirty="0" err="1">
                <a:latin typeface="Myriad Pro" panose="020B0503030403020204" charset="0"/>
              </a:rPr>
              <a:t>SoC</a:t>
            </a:r>
            <a:r>
              <a:rPr lang="pt-BR" sz="1800" dirty="0">
                <a:latin typeface="Myriad Pro" panose="020B0503030403020204" charset="0"/>
              </a:rPr>
              <a:t>) para bombeamento das </a:t>
            </a:r>
            <a:r>
              <a:rPr lang="pt-BR" sz="1800" dirty="0" err="1">
                <a:latin typeface="Myriad Pro" panose="020B0503030403020204" charset="0"/>
              </a:rPr>
              <a:t>UHRs</a:t>
            </a:r>
            <a:r>
              <a:rPr lang="pt-BR" sz="1800" dirty="0">
                <a:latin typeface="Myriad Pro" panose="020B0503030403020204" charset="0"/>
              </a:rPr>
              <a:t> é essencial para estabilidade do sistema, maior eficiência elétrica e maior entrega de capacidade, o que possibilitará maior possibilidade de comércio de lastro, valorando de forma mais correta, este importante atributo para o sistema elétrico (</a:t>
            </a:r>
            <a:r>
              <a:rPr lang="pt-BR" sz="1800" dirty="0" err="1">
                <a:latin typeface="Myriad Pro" panose="020B0503030403020204" charset="0"/>
              </a:rPr>
              <a:t>Scekic</a:t>
            </a:r>
            <a:r>
              <a:rPr lang="pt-BR" sz="1800" dirty="0">
                <a:latin typeface="Myriad Pro" panose="020B0503030403020204" charset="0"/>
              </a:rPr>
              <a:t> et al., 2020).</a:t>
            </a:r>
          </a:p>
          <a:p>
            <a:endParaRPr lang="pt-B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0205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Estudos desenvolvidos no âmbito regulatório de usinas hidrelétricas reversíveis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Contribuições para a tomada de subsídios  da ANEEL nº 011/2020 </a:t>
            </a:r>
          </a:p>
          <a:p>
            <a:pPr lvl="1"/>
            <a:r>
              <a:rPr lang="pt-BR" sz="1800" dirty="0"/>
              <a:t>Interrelações entre as configurações eletromecânicas  de usinas hidrelétricas reversíveis e os possíveis serviços ancilares ou futuros serviços da rede elétrica brasileira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Remuneração de serviços ancilares no Brasil e em alguns países do mundo</a:t>
            </a:r>
          </a:p>
          <a:p>
            <a:r>
              <a:rPr lang="pt-BR" dirty="0">
                <a:solidFill>
                  <a:schemeClr val="bg2"/>
                </a:solidFill>
              </a:rPr>
              <a:t>Próximos passos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709450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355598"/>
            <a:ext cx="11353800" cy="558802"/>
          </a:xfrm>
        </p:spPr>
        <p:txBody>
          <a:bodyPr/>
          <a:lstStyle/>
          <a:p>
            <a:pPr lvl="1"/>
            <a:r>
              <a:rPr lang="pt-BR" sz="20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Interrelações entre as configurações eletromecânicas  de usinas hidrelétricas reversíveis e os possíveis serviços ancilares ou futuros serviços da rede elétrica brasileira</a:t>
            </a:r>
            <a:br>
              <a:rPr lang="pt-BR" sz="20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</a:br>
            <a:r>
              <a:rPr lang="pt-BR" sz="20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graphicFrame>
        <p:nvGraphicFramePr>
          <p:cNvPr id="6" name="Espaço Reservado para Conteúdo 18">
            <a:extLst>
              <a:ext uri="{FF2B5EF4-FFF2-40B4-BE49-F238E27FC236}">
                <a16:creationId xmlns:a16="http://schemas.microsoft.com/office/drawing/2014/main" id="{01C2F229-7FB5-44B2-8C04-C45BD3C615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9100" y="913606"/>
          <a:ext cx="11620500" cy="5106194"/>
        </p:xfrm>
        <a:graphic>
          <a:graphicData uri="http://schemas.openxmlformats.org/drawingml/2006/table">
            <a:tbl>
              <a:tblPr/>
              <a:tblGrid>
                <a:gridCol w="3067508">
                  <a:extLst>
                    <a:ext uri="{9D8B030D-6E8A-4147-A177-3AD203B41FA5}">
                      <a16:colId xmlns:a16="http://schemas.microsoft.com/office/drawing/2014/main" val="2921981486"/>
                    </a:ext>
                  </a:extLst>
                </a:gridCol>
                <a:gridCol w="905791">
                  <a:extLst>
                    <a:ext uri="{9D8B030D-6E8A-4147-A177-3AD203B41FA5}">
                      <a16:colId xmlns:a16="http://schemas.microsoft.com/office/drawing/2014/main" val="1333348923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2374877831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3641804195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3898707504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1755757018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2080807673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4160813979"/>
                    </a:ext>
                  </a:extLst>
                </a:gridCol>
                <a:gridCol w="842359">
                  <a:extLst>
                    <a:ext uri="{9D8B030D-6E8A-4147-A177-3AD203B41FA5}">
                      <a16:colId xmlns:a16="http://schemas.microsoft.com/office/drawing/2014/main" val="1017810097"/>
                    </a:ext>
                  </a:extLst>
                </a:gridCol>
                <a:gridCol w="814450">
                  <a:extLst>
                    <a:ext uri="{9D8B030D-6E8A-4147-A177-3AD203B41FA5}">
                      <a16:colId xmlns:a16="http://schemas.microsoft.com/office/drawing/2014/main" val="891794109"/>
                    </a:ext>
                  </a:extLst>
                </a:gridCol>
                <a:gridCol w="936238">
                  <a:extLst>
                    <a:ext uri="{9D8B030D-6E8A-4147-A177-3AD203B41FA5}">
                      <a16:colId xmlns:a16="http://schemas.microsoft.com/office/drawing/2014/main" val="978203909"/>
                    </a:ext>
                  </a:extLst>
                </a:gridCol>
              </a:tblGrid>
              <a:tr h="47736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Possíveis serviços na rede elétrica e suas causas e efeitos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síncrona de velocidade fixa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DFIM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CFSM ("</a:t>
                      </a:r>
                      <a:r>
                        <a:rPr lang="pt-BR" sz="9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to back</a:t>
                      </a:r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convencional com velocidade fixa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com </a:t>
                      </a:r>
                      <a:r>
                        <a:rPr lang="pt-BR" sz="9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bypass</a:t>
                      </a:r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máquinas síncronas de velocidade fixa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92774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de configuração usual para os dois modos de operação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01836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usual da unidade (MW) 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19795"/>
                  </a:ext>
                </a:extLst>
              </a:tr>
              <a:tr h="3515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Serviços ancilares ( Definidos conforme o submódulo 21.9 da ONS)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56676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primário de frequência 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79133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secundário de frequência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01281"/>
                  </a:ext>
                </a:extLst>
              </a:tr>
              <a:tr h="19082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de reativos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958821"/>
                  </a:ext>
                </a:extLst>
              </a:tr>
              <a:tr h="44190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Despacho complementar para manutenção da reserva de potência operativa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347799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parcial (</a:t>
                      </a:r>
                      <a:r>
                        <a:rPr lang="pt-B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4191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integral (</a:t>
                      </a:r>
                      <a:r>
                        <a:rPr lang="pt-B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497744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Sistemas especiais de proteção (SEP)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25874"/>
                  </a:ext>
                </a:extLst>
              </a:tr>
              <a:tr h="6336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Outros possíveis serviços na rede elétrica para um horizonte futuro que considere a evolução do sistema elétrico brasileiro (Definidos a partir da revisão da literatura baseada na experiência internacional)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70726"/>
                  </a:ext>
                </a:extLst>
              </a:tr>
              <a:tr h="2510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Compensador síncrono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622832"/>
                  </a:ext>
                </a:extLst>
              </a:tr>
              <a:tr h="25107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da taxa de potência da saída (MW/min ou MW/s)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508550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Inércia Sintética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52481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Nivelamento de carga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84162"/>
                  </a:ext>
                </a:extLst>
              </a:tr>
              <a:tr h="26915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Descongestionamento da transmissão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174088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de geração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30712"/>
                  </a:ext>
                </a:extLst>
              </a:tr>
              <a:tr h="20086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Resposta rápida de frequência 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443" marR="7443" marT="744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195684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EEC8E0FB-A41E-4646-AB2D-2AB255DE0539}"/>
              </a:ext>
            </a:extLst>
          </p:cNvPr>
          <p:cNvSpPr txBox="1"/>
          <p:nvPr/>
        </p:nvSpPr>
        <p:spPr>
          <a:xfrm>
            <a:off x="412339" y="6091535"/>
            <a:ext cx="11627261" cy="4308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1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Fonte: Elaboração própria, a partir de Argonne National Laboratory, Ago. 2014, p.40-61; Argonne National Laboratory, Jun. 2014, p.67-79; Webb, K. Teacher in Energy Systems  Engineering. Course Notes: ESE471: Energy Storage Systems, Section 3: Pumped-Hydro Energy Storage, p.1-74, College of Engineering, Oregon State University, USA.</a:t>
            </a:r>
          </a:p>
        </p:txBody>
      </p:sp>
    </p:spTree>
    <p:extLst>
      <p:ext uri="{BB962C8B-B14F-4D97-AF65-F5344CB8AC3E}">
        <p14:creationId xmlns:p14="http://schemas.microsoft.com/office/powerpoint/2010/main" val="1119985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Estudos desenvolvidos no âmbito regulatório de usinas hidrelétricas reversíveis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Contribuições para a tomada de subsídios  da ANEEL nº 011/2020 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Interrelações entre as configurações eletromecânicas  de usinas hidrelétricas reversíveis e os possíveis serviços ancilares ou futuros serviços da rede elétrica brasileira</a:t>
            </a:r>
          </a:p>
          <a:p>
            <a:pPr lvl="1"/>
            <a:r>
              <a:rPr lang="pt-BR" sz="1800" dirty="0"/>
              <a:t>Remuneração de serviços ancilares no Brasil e em alguns países do mundo</a:t>
            </a:r>
          </a:p>
          <a:p>
            <a:r>
              <a:rPr lang="pt-BR" dirty="0">
                <a:solidFill>
                  <a:schemeClr val="bg2"/>
                </a:solidFill>
              </a:rPr>
              <a:t>Próximos passos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632693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Remuneração de serviços ancilares no Brasil e em alguns países do mundo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I) Controle primário de frequência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Brasil:</a:t>
            </a:r>
            <a:r>
              <a:rPr lang="pt-BR" sz="1800" dirty="0"/>
              <a:t> Dispensa do contrato de serviços ancilares (NT ANEEL </a:t>
            </a:r>
            <a:r>
              <a:rPr lang="pt-BR" sz="1800" dirty="0">
                <a:ea typeface="Times New Roman" panose="02020603050405020304" pitchFamily="18" charset="0"/>
              </a:rPr>
              <a:t>132/2019).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França:</a:t>
            </a:r>
            <a:r>
              <a:rPr lang="pt-BR" sz="1800" dirty="0"/>
              <a:t> Mercado bilateral com participação voluntária do usuário da rede, a partir das ofertas observadas diariamente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Alemanha:</a:t>
            </a:r>
            <a:r>
              <a:rPr lang="pt-BR" sz="1800" dirty="0"/>
              <a:t> Mesmo processo de remuneração do que na França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Espanha: </a:t>
            </a:r>
            <a:r>
              <a:rPr lang="pt-BR" sz="1800" dirty="0"/>
              <a:t>Política de remuneração mandatória, ou seja, os agentes geradores conectados à rede elétrica devem reservar parte da capacidade para atingirem os requerimentos dos operadores de transmissão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Estados Unidos:</a:t>
            </a:r>
            <a:r>
              <a:rPr lang="pt-BR" sz="1800" dirty="0"/>
              <a:t> A ERCOT (Conselho de confiabilidade elétrica do Texas) é a única operadora independente do sistema a instituir um mercado para tal serviço, com a remuneração advinda da capacidade de resposta (EPRI, 2019).</a:t>
            </a:r>
          </a:p>
          <a:p>
            <a:endParaRPr lang="pt-B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8229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Remuneração de serviços ancilares no Brasil e em alguns países do mundo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II) Controle secundário de frequência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Brasil:</a:t>
            </a:r>
            <a:r>
              <a:rPr lang="pt-BR" sz="1800" dirty="0"/>
              <a:t> A unidade geradora terá direito a receber à remuneração referente aos custos de operação e manutenção de seus equipamentos através de encargo de serviços do sistema - ESS (ANEEL -</a:t>
            </a:r>
            <a:r>
              <a:rPr lang="pt-BR" sz="1800" dirty="0">
                <a:ea typeface="Times New Roman" panose="02020603050405020304" pitchFamily="18" charset="0"/>
              </a:rPr>
              <a:t>132/2019-SRG).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França:</a:t>
            </a:r>
            <a:r>
              <a:rPr lang="pt-BR" sz="1800" dirty="0"/>
              <a:t> Não há um esquema específico de liquidação para a capacidade e/ou energia (PWC, 2019).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Alemanha:</a:t>
            </a:r>
            <a:r>
              <a:rPr lang="pt-BR" sz="1800" dirty="0"/>
              <a:t> As regras de liquidação para a capacidade e energia são baseadas em pagamento por oferta (PWC, 2019).</a:t>
            </a:r>
            <a:endParaRPr lang="pt-BR" sz="1800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Espanha:</a:t>
            </a:r>
            <a:r>
              <a:rPr lang="pt-BR" sz="1800" dirty="0"/>
              <a:t> As políticas de remuneração para a capacidade e energia são baseadas no mercado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Estados Unidos: </a:t>
            </a:r>
            <a:r>
              <a:rPr lang="pt-BR" sz="1800" dirty="0"/>
              <a:t>O mercado para este serviço define tendências horárias e sazonais , tipicamente relacionadas com o preço da energia para a reserva girante (EPRI, 2019).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06533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Remuneração de serviços ancilares no Brasil e em alguns países do mundo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III) Suporte de reativos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Brasil:</a:t>
            </a:r>
            <a:r>
              <a:rPr lang="pt-BR" sz="1800" dirty="0"/>
              <a:t> Remuneração por </a:t>
            </a:r>
            <a:r>
              <a:rPr lang="pt-BR" sz="1800" dirty="0" err="1"/>
              <a:t>MVArh</a:t>
            </a:r>
            <a:r>
              <a:rPr lang="pt-BR" sz="1800" dirty="0"/>
              <a:t> gerado/ absolvido (ANEEL -</a:t>
            </a:r>
            <a:r>
              <a:rPr lang="pt-BR" sz="1800" dirty="0">
                <a:ea typeface="Times New Roman" panose="02020603050405020304" pitchFamily="18" charset="0"/>
              </a:rPr>
              <a:t>132/2019-SRG). Prestação do serviço ancilar remunerada pela tarifa de serviços ancilares (TSA), atualmente igual a R$ 7,63/</a:t>
            </a:r>
            <a:r>
              <a:rPr lang="pt-BR" sz="1800" dirty="0" err="1">
                <a:ea typeface="Times New Roman" panose="02020603050405020304" pitchFamily="18" charset="0"/>
              </a:rPr>
              <a:t>MVArh</a:t>
            </a:r>
            <a:r>
              <a:rPr lang="pt-BR" sz="1800" dirty="0">
                <a:ea typeface="Times New Roman" panose="02020603050405020304" pitchFamily="18" charset="0"/>
              </a:rPr>
              <a:t> </a:t>
            </a:r>
            <a:r>
              <a:rPr lang="pt-BR" sz="1800" dirty="0"/>
              <a:t>(ANEEL -</a:t>
            </a:r>
            <a:r>
              <a:rPr lang="pt-BR" sz="1800" dirty="0">
                <a:ea typeface="Times New Roman" panose="02020603050405020304" pitchFamily="18" charset="0"/>
              </a:rPr>
              <a:t>132/2019-SRG).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França: </a:t>
            </a:r>
            <a:r>
              <a:rPr lang="pt-BR" sz="1800" dirty="0"/>
              <a:t>Preço do serviço é regulado e definido pela autoridade reguladora competente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Alemanha: </a:t>
            </a:r>
            <a:r>
              <a:rPr lang="pt-BR" sz="1800" dirty="0"/>
              <a:t>Remuneração baseada em regras de mercado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Espanha: </a:t>
            </a:r>
            <a:r>
              <a:rPr lang="pt-BR" sz="1800" dirty="0"/>
              <a:t>Não há regras de liquidação de ofertas de intercâmbio da potência reativa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Estados Unidos: </a:t>
            </a:r>
            <a:r>
              <a:rPr lang="pt-BR" sz="1800" dirty="0"/>
              <a:t>Caso um recurso forneça energia reativa, os operadores independentes do sistema atuarão sob a ótica do custo de oportunidade perdida, similar ao mesmo custo estabelecido para a reserva operacional (EPRI, 2019).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4546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Remuneração de serviços ancilares no Brasil e em alguns países do mundo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IV) Despacho complementar para a manutenção da reserva de potência operativa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Brasil: </a:t>
            </a:r>
            <a:r>
              <a:rPr lang="pt-BR" sz="1800" dirty="0"/>
              <a:t>Indispensável a celebração do contrato de prestação de serviços ancilares com a ONS (NT ANEEL 132/2019).            As usinas termelétricas receberão mensalmente receita pela prestação deste serviço ancilar.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França:</a:t>
            </a:r>
            <a:r>
              <a:rPr lang="pt-BR" sz="1800" dirty="0"/>
              <a:t> Serviço baseado no mercado com participação voluntária do usuário da rede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Alemanha: </a:t>
            </a:r>
            <a:r>
              <a:rPr lang="pt-BR" sz="1800" dirty="0"/>
              <a:t>Sem remuneração definida para a capacidade e /ou energia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Espanha: </a:t>
            </a:r>
            <a:r>
              <a:rPr lang="pt-BR" sz="1800" dirty="0"/>
              <a:t>Remuneração híbrida para a capacidade e baseada em mercado, para fins de energia (ENTSO-E, 2020). Monitoramento do serviço é híbrido para a capacidade e </a:t>
            </a:r>
            <a:r>
              <a:rPr lang="pt-BR" sz="1800" i="1" dirty="0" err="1"/>
              <a:t>ex</a:t>
            </a:r>
            <a:r>
              <a:rPr lang="pt-BR" sz="1800" i="1" dirty="0"/>
              <a:t> post </a:t>
            </a:r>
            <a:r>
              <a:rPr lang="pt-BR" sz="1800" dirty="0"/>
              <a:t>para a energia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Estados Unidos: </a:t>
            </a:r>
            <a:r>
              <a:rPr lang="pt-BR" sz="1800" dirty="0"/>
              <a:t>Mercado de serviços ancilares em tempo real , exceto A ERCOT, além do mercado </a:t>
            </a:r>
            <a:r>
              <a:rPr lang="pt-BR" sz="1800" i="1" dirty="0" err="1"/>
              <a:t>day</a:t>
            </a:r>
            <a:r>
              <a:rPr lang="pt-BR" sz="1800" i="1" dirty="0"/>
              <a:t> </a:t>
            </a:r>
            <a:r>
              <a:rPr lang="pt-BR" sz="1800" i="1" dirty="0" err="1"/>
              <a:t>ahead</a:t>
            </a:r>
            <a:r>
              <a:rPr lang="pt-BR" sz="1800" i="1" dirty="0"/>
              <a:t> </a:t>
            </a:r>
            <a:r>
              <a:rPr lang="pt-BR" sz="1800" dirty="0"/>
              <a:t>(EPRI, 2019).</a:t>
            </a:r>
          </a:p>
          <a:p>
            <a:pPr marL="0" indent="0">
              <a:buNone/>
            </a:pPr>
            <a:endParaRPr lang="pt-B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5325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Remuneração de serviços ancilares no Brasil e em alguns países do mundo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V) Auto reestabelecimento (Black start)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Brasil: </a:t>
            </a:r>
            <a:r>
              <a:rPr lang="pt-BR" sz="1800" dirty="0"/>
              <a:t>Dispensável celebração de contrato de serviços ancilares com o ONS para o </a:t>
            </a:r>
            <a:r>
              <a:rPr lang="pt-BR" sz="1800" i="1" dirty="0" err="1"/>
              <a:t>black</a:t>
            </a:r>
            <a:r>
              <a:rPr lang="pt-BR" sz="1800" i="1" dirty="0"/>
              <a:t> start </a:t>
            </a:r>
            <a:r>
              <a:rPr lang="pt-BR" sz="1800" dirty="0"/>
              <a:t>parcial (NT ANEEL -</a:t>
            </a:r>
            <a:r>
              <a:rPr lang="pt-BR" sz="1800" dirty="0">
                <a:ea typeface="Times New Roman" panose="02020603050405020304" pitchFamily="18" charset="0"/>
              </a:rPr>
              <a:t>132/2019). </a:t>
            </a:r>
            <a:r>
              <a:rPr lang="pt-BR" sz="1800" dirty="0"/>
              <a:t>Remuneração anual de R$ 38.041, 63 para o </a:t>
            </a:r>
            <a:r>
              <a:rPr lang="pt-BR" sz="1800" i="1" dirty="0" err="1"/>
              <a:t>black</a:t>
            </a:r>
            <a:r>
              <a:rPr lang="pt-BR" sz="1800" i="1" dirty="0"/>
              <a:t> start </a:t>
            </a:r>
            <a:r>
              <a:rPr lang="pt-BR" sz="1800" dirty="0"/>
              <a:t>integral (ANEEL -</a:t>
            </a:r>
            <a:r>
              <a:rPr lang="pt-BR" sz="1800" dirty="0">
                <a:ea typeface="Times New Roman" panose="02020603050405020304" pitchFamily="18" charset="0"/>
              </a:rPr>
              <a:t>132/2019-SRG).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França: </a:t>
            </a:r>
            <a:r>
              <a:rPr lang="pt-BR" sz="1800" dirty="0"/>
              <a:t>Não há definição formal para a remuneração deste serviço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Alemanha: </a:t>
            </a:r>
            <a:r>
              <a:rPr lang="pt-BR" sz="1800" dirty="0"/>
              <a:t>Este país é livre de regras de remuneração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Espanha</a:t>
            </a:r>
            <a:r>
              <a:rPr lang="pt-BR" sz="1800" dirty="0"/>
              <a:t>: Não há política de remuneração para este serviço, pois o mesmo é quase inexistente neste país (ENTSO-E, 2020).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1800" b="1" dirty="0"/>
              <a:t>Estados Unidos: </a:t>
            </a:r>
            <a:r>
              <a:rPr lang="pt-BR" sz="1800" dirty="0"/>
              <a:t>Remuneração definida por cada operador independente do sistema (EPRI, 2019). Por exemplo, no mercado da operadora  ISO-NE, os custos são realocados para consumidores da transmissão (EPRI,2019).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6131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85563" y="6553200"/>
            <a:ext cx="706437" cy="284163"/>
          </a:xfrm>
        </p:spPr>
        <p:txBody>
          <a:bodyPr/>
          <a:lstStyle/>
          <a:p>
            <a:fld id="{66444DCD-DD8C-49E0-BC11-9AAD323B4E7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91580-C43A-46F3-A317-5CB21881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6976"/>
            <a:ext cx="7239000" cy="519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33E20-2EBB-4632-BB1C-13A269B08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9" y="381000"/>
            <a:ext cx="1638300" cy="79404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3756A8-B542-4165-BEE9-44A91619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59154"/>
            <a:ext cx="4191000" cy="493969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PSR integra estudos de consultoria, desenvolvimento de ferramentas avançadas e pesquisa de novas metodologias para sistemas de energia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Temos uma equipe de quase 100 pessoas formadas em otimização, sistemas de energia, estatística e ciência da computação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Trabalhamos em mais de 70 países em todos os continentes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bg2"/>
                </a:solidFill>
              </a:rPr>
              <a:t>Estudos desenvolvidos no âmbito regulatório de usinas hidrelétricas reversíveis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Contribuições para a tomada de subsídios  da ANEEL nº 011/2020 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Interrelações entre as configurações eletromecânicas  de usinas hidrelétricas reversíveis e os possíveis serviços ancilares ou futuros serviços da rede elétrica brasileira</a:t>
            </a:r>
          </a:p>
          <a:p>
            <a:pPr lvl="1"/>
            <a:r>
              <a:rPr lang="pt-BR" sz="1800" dirty="0">
                <a:solidFill>
                  <a:schemeClr val="bg2"/>
                </a:solidFill>
              </a:rPr>
              <a:t>Remuneração de serviços ancilares no Brasil e em alguns países do mundo</a:t>
            </a:r>
          </a:p>
          <a:p>
            <a:r>
              <a:rPr lang="pt-BR" dirty="0"/>
              <a:t>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295040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pt-BR" sz="2600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Próximos passos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 b="1" dirty="0"/>
              <a:t>Definir premissas regulatórios que viabilizem as </a:t>
            </a:r>
            <a:r>
              <a:rPr lang="pt-BR" sz="2000" b="1" dirty="0" err="1"/>
              <a:t>UHRs</a:t>
            </a:r>
            <a:r>
              <a:rPr lang="pt-BR" sz="2000" b="1" dirty="0"/>
              <a:t> no Brasil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b="1" dirty="0"/>
              <a:t>Caminhos a seguir: </a:t>
            </a:r>
            <a:r>
              <a:rPr lang="pt-BR" sz="2000" dirty="0"/>
              <a:t>Leilão </a:t>
            </a:r>
            <a:r>
              <a:rPr lang="pt-BR" sz="2000" dirty="0" err="1"/>
              <a:t>Multi-atributo</a:t>
            </a:r>
            <a:r>
              <a:rPr lang="pt-BR" sz="2000" dirty="0"/>
              <a:t> (energia; lastro; serviços ancilares; etc.); Análise Custo Benefício; Análise de Impacto Regulatório (AIR).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b="1" dirty="0"/>
              <a:t>Simulação de casos: </a:t>
            </a:r>
            <a:r>
              <a:rPr lang="pt-BR" sz="2000" dirty="0"/>
              <a:t>UHE </a:t>
            </a:r>
            <a:r>
              <a:rPr lang="pt-BR" sz="2000" i="1" dirty="0" err="1"/>
              <a:t>vs</a:t>
            </a:r>
            <a:r>
              <a:rPr lang="pt-BR" sz="2000" i="1" dirty="0"/>
              <a:t> </a:t>
            </a:r>
            <a:r>
              <a:rPr lang="pt-BR" sz="2000" dirty="0"/>
              <a:t>UHR.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000" b="1" dirty="0"/>
              <a:t>Pergunta a ser respondida com as premissas regulatórias: </a:t>
            </a:r>
            <a:r>
              <a:rPr lang="pt-BR" sz="2000" dirty="0"/>
              <a:t>O modo de operação “bombeamento” do recurso hidrelétrico pode trazer benefícios </a:t>
            </a:r>
            <a:r>
              <a:rPr lang="pt-BR" sz="2000"/>
              <a:t>para sistema</a:t>
            </a:r>
            <a:r>
              <a:rPr lang="pt-BR" sz="2000" dirty="0"/>
              <a:t>? </a:t>
            </a:r>
            <a:endParaRPr lang="pt-BR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420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Cenários regulatórios</a:t>
            </a:r>
          </a:p>
          <a:p>
            <a:pPr lvl="1"/>
            <a:r>
              <a:rPr lang="pt-BR" sz="1800" b="1" dirty="0"/>
              <a:t>Otimização para estudos de alternativas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Arranjos de engenharia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551624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4EC4-D229-4B44-831D-48BB777A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para estudos de alternativas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59C09-013F-46F3-B70F-456C8F07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lnSpc>
                <a:spcPts val="2000"/>
              </a:lnSpc>
              <a:spcAft>
                <a:spcPts val="0"/>
              </a:spcAft>
              <a:buNone/>
            </a:pP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cálculo preliminar de demanda do Sistema Elétrico Brasileiro (SEB) por projetos de usinas hidrelétricas reversíveis foi feito a partir da projeção para a expansão do SEB até 2040. Softwares desenvolvidos pela PSR foram utilizados com o objetivo de minimizar o custo total de investimento e o custo operacional variável esperado para o Sistema.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28787-CAD9-48A3-ABDE-CC4F8F081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3B4DAF-845D-4670-B6A8-6CFE24AC17A4}"/>
              </a:ext>
            </a:extLst>
          </p:cNvPr>
          <p:cNvSpPr/>
          <p:nvPr/>
        </p:nvSpPr>
        <p:spPr>
          <a:xfrm>
            <a:off x="3648117" y="5783100"/>
            <a:ext cx="1552664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Time Series </a:t>
            </a:r>
            <a:r>
              <a:rPr kumimoji="0" lang="pt-BR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Lab</a:t>
            </a: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 (PSR)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4D910F3-09FA-40A8-9BDD-172A2A06187B}"/>
              </a:ext>
            </a:extLst>
          </p:cNvPr>
          <p:cNvCxnSpPr>
            <a:cxnSpLocks/>
            <a:stCxn id="13" idx="3"/>
            <a:endCxn id="18" idx="0"/>
          </p:cNvCxnSpPr>
          <p:nvPr/>
        </p:nvCxnSpPr>
        <p:spPr bwMode="auto">
          <a:xfrm>
            <a:off x="5205214" y="2638796"/>
            <a:ext cx="451659" cy="1139079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36DFC0-AB13-4566-BA32-180262F38BAE}"/>
              </a:ext>
            </a:extLst>
          </p:cNvPr>
          <p:cNvSpPr/>
          <p:nvPr/>
        </p:nvSpPr>
        <p:spPr>
          <a:xfrm>
            <a:off x="2727357" y="2696461"/>
            <a:ext cx="1346400" cy="622045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Cenário Macroeconômico</a:t>
            </a: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17355F6-C154-47DD-BC8A-3EDA5D270896}"/>
              </a:ext>
            </a:extLst>
          </p:cNvPr>
          <p:cNvCxnSpPr>
            <a:cxnSpLocks/>
            <a:stCxn id="57" idx="3"/>
            <a:endCxn id="8" idx="1"/>
          </p:cNvCxnSpPr>
          <p:nvPr/>
        </p:nvCxnSpPr>
        <p:spPr bwMode="auto">
          <a:xfrm>
            <a:off x="2430300" y="2316039"/>
            <a:ext cx="297057" cy="691445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6ED0D41-A60F-4D3F-84F9-3EA26A9D96A2}"/>
              </a:ext>
            </a:extLst>
          </p:cNvPr>
          <p:cNvCxnSpPr>
            <a:cxnSpLocks/>
            <a:stCxn id="56" idx="3"/>
            <a:endCxn id="8" idx="1"/>
          </p:cNvCxnSpPr>
          <p:nvPr/>
        </p:nvCxnSpPr>
        <p:spPr bwMode="auto">
          <a:xfrm>
            <a:off x="2430357" y="2799355"/>
            <a:ext cx="297000" cy="20812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8A952F1-6E7B-4EB1-953F-6F3B210988B7}"/>
              </a:ext>
            </a:extLst>
          </p:cNvPr>
          <p:cNvCxnSpPr>
            <a:cxnSpLocks/>
            <a:stCxn id="58" idx="3"/>
            <a:endCxn id="8" idx="1"/>
          </p:cNvCxnSpPr>
          <p:nvPr/>
        </p:nvCxnSpPr>
        <p:spPr bwMode="auto">
          <a:xfrm flipV="1">
            <a:off x="2430357" y="3007484"/>
            <a:ext cx="297000" cy="5581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B6BF0-9675-45D8-B4C9-BFEBD8C3039E}"/>
              </a:ext>
            </a:extLst>
          </p:cNvPr>
          <p:cNvGrpSpPr/>
          <p:nvPr/>
        </p:nvGrpSpPr>
        <p:grpSpPr>
          <a:xfrm>
            <a:off x="4338319" y="2386818"/>
            <a:ext cx="867600" cy="1241330"/>
            <a:chOff x="4103185" y="2245930"/>
            <a:chExt cx="867600" cy="124133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E10F649-B7F3-4F8C-A0BF-AF844C69ACB8}"/>
                </a:ext>
              </a:extLst>
            </p:cNvPr>
            <p:cNvSpPr/>
            <p:nvPr/>
          </p:nvSpPr>
          <p:spPr>
            <a:xfrm>
              <a:off x="4103890" y="2245930"/>
              <a:ext cx="866190" cy="503955"/>
            </a:xfrm>
            <a:prstGeom prst="roundRect">
              <a:avLst>
                <a:gd name="adj" fmla="val 10000"/>
              </a:avLst>
            </a:prstGeom>
            <a:solidFill>
              <a:srgbClr val="FFFFFF">
                <a:lumMod val="95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Demanda Energética</a:t>
              </a:r>
              <a:endPara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A5A2276-D5F2-4712-8E68-756FE8D3565E}"/>
                </a:ext>
              </a:extLst>
            </p:cNvPr>
            <p:cNvSpPr/>
            <p:nvPr/>
          </p:nvSpPr>
          <p:spPr>
            <a:xfrm>
              <a:off x="4103185" y="2983305"/>
              <a:ext cx="867600" cy="503955"/>
            </a:xfrm>
            <a:prstGeom prst="roundRect">
              <a:avLst>
                <a:gd name="adj" fmla="val 10000"/>
              </a:avLst>
            </a:prstGeom>
            <a:solidFill>
              <a:srgbClr val="FFFFFF">
                <a:lumMod val="95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CVU </a:t>
              </a:r>
              <a:r>
                <a:rPr kumimoji="0" lang="pt-BR" sz="1200" b="1" i="0" u="none" strike="noStrike" kern="0" cap="none" spc="0" normalizeH="0" baseline="0" noProof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de Térmicas</a:t>
              </a:r>
              <a:endPara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53DF0-B307-44A8-A9FD-D1EB26D7ABBE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 bwMode="auto">
          <a:xfrm>
            <a:off x="4073757" y="3007484"/>
            <a:ext cx="264562" cy="36868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2A5164-33C2-4AE1-B07A-FCF7CA918D28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 bwMode="auto">
          <a:xfrm flipV="1">
            <a:off x="4073757" y="2638796"/>
            <a:ext cx="265267" cy="36868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FBBAC1-22B4-42F8-95C4-2A6CC4E3D3FB}"/>
              </a:ext>
            </a:extLst>
          </p:cNvPr>
          <p:cNvSpPr/>
          <p:nvPr/>
        </p:nvSpPr>
        <p:spPr>
          <a:xfrm>
            <a:off x="3006344" y="4221882"/>
            <a:ext cx="1246755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Séries de vazão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7FD5E88-3152-4A79-A608-25DFCBA38062}"/>
              </a:ext>
            </a:extLst>
          </p:cNvPr>
          <p:cNvSpPr/>
          <p:nvPr/>
        </p:nvSpPr>
        <p:spPr>
          <a:xfrm>
            <a:off x="4630873" y="3777875"/>
            <a:ext cx="2052000" cy="1155600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1A41390-7012-455D-B036-0EA9ED88BC1D}"/>
              </a:ext>
            </a:extLst>
          </p:cNvPr>
          <p:cNvCxnSpPr>
            <a:cxnSpLocks/>
            <a:stCxn id="48" idx="2"/>
            <a:endCxn id="27" idx="0"/>
          </p:cNvCxnSpPr>
          <p:nvPr/>
        </p:nvCxnSpPr>
        <p:spPr bwMode="auto">
          <a:xfrm rot="5400000">
            <a:off x="8086981" y="4638271"/>
            <a:ext cx="708113" cy="129960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8E397D5-DFAA-433D-857A-8F95CD62DBF5}"/>
              </a:ext>
            </a:extLst>
          </p:cNvPr>
          <p:cNvCxnSpPr>
            <a:cxnSpLocks/>
            <a:stCxn id="48" idx="2"/>
            <a:endCxn id="26" idx="0"/>
          </p:cNvCxnSpPr>
          <p:nvPr/>
        </p:nvCxnSpPr>
        <p:spPr bwMode="auto">
          <a:xfrm rot="5400000">
            <a:off x="8736781" y="5288071"/>
            <a:ext cx="708113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0EA5C5-0947-49EA-BBC3-B9338383270B}"/>
              </a:ext>
            </a:extLst>
          </p:cNvPr>
          <p:cNvGrpSpPr/>
          <p:nvPr/>
        </p:nvGrpSpPr>
        <p:grpSpPr>
          <a:xfrm>
            <a:off x="7798639" y="2963907"/>
            <a:ext cx="2584394" cy="288000"/>
            <a:chOff x="8148203" y="2963907"/>
            <a:chExt cx="2584394" cy="2880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9C7FF40-F08A-43DF-9F68-D155E4FB7679}"/>
                </a:ext>
              </a:extLst>
            </p:cNvPr>
            <p:cNvSpPr/>
            <p:nvPr/>
          </p:nvSpPr>
          <p:spPr>
            <a:xfrm>
              <a:off x="9544597" y="2963907"/>
              <a:ext cx="1188000" cy="2880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lumMod val="95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PLD mensal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59EA5C4-4108-4C0D-AF26-C7AE82597B27}"/>
                </a:ext>
              </a:extLst>
            </p:cNvPr>
            <p:cNvSpPr/>
            <p:nvPr/>
          </p:nvSpPr>
          <p:spPr>
            <a:xfrm>
              <a:off x="8148203" y="2963907"/>
              <a:ext cx="1188000" cy="28800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PLD horário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209EA3-20A2-4E6D-A5F4-954DE2D84691}"/>
              </a:ext>
            </a:extLst>
          </p:cNvPr>
          <p:cNvGrpSpPr/>
          <p:nvPr/>
        </p:nvGrpSpPr>
        <p:grpSpPr>
          <a:xfrm>
            <a:off x="7161236" y="5642128"/>
            <a:ext cx="3859200" cy="293421"/>
            <a:chOff x="7527000" y="5642128"/>
            <a:chExt cx="3859200" cy="2934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D05C60-AC14-4F57-A3CE-C131F5BF0D6C}"/>
                </a:ext>
              </a:extLst>
            </p:cNvPr>
            <p:cNvSpPr/>
            <p:nvPr/>
          </p:nvSpPr>
          <p:spPr>
            <a:xfrm>
              <a:off x="10126200" y="5642128"/>
              <a:ext cx="1260000" cy="293421"/>
            </a:xfrm>
            <a:prstGeom prst="roundRect">
              <a:avLst>
                <a:gd name="adj" fmla="val 10000"/>
              </a:avLst>
            </a:prstGeom>
            <a:solidFill>
              <a:srgbClr val="FFC000"/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Geração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38637D6-D1D7-4ED3-9DFD-038EE2582427}"/>
                </a:ext>
              </a:extLst>
            </p:cNvPr>
            <p:cNvSpPr/>
            <p:nvPr/>
          </p:nvSpPr>
          <p:spPr>
            <a:xfrm>
              <a:off x="8826600" y="5642128"/>
              <a:ext cx="1260000" cy="293421"/>
            </a:xfrm>
            <a:prstGeom prst="roundRect">
              <a:avLst>
                <a:gd name="adj" fmla="val 10000"/>
              </a:avLst>
            </a:prstGeom>
            <a:solidFill>
              <a:srgbClr val="FFFFFF">
                <a:lumMod val="95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Risco de Déficit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E105630-EC5F-4F39-9F8C-A03538C13235}"/>
                </a:ext>
              </a:extLst>
            </p:cNvPr>
            <p:cNvSpPr/>
            <p:nvPr/>
          </p:nvSpPr>
          <p:spPr>
            <a:xfrm>
              <a:off x="7527000" y="5642128"/>
              <a:ext cx="1260000" cy="293421"/>
            </a:xfrm>
            <a:prstGeom prst="roundRect">
              <a:avLst>
                <a:gd name="adj" fmla="val 10000"/>
              </a:avLst>
            </a:prstGeom>
            <a:solidFill>
              <a:srgbClr val="FFFFFF">
                <a:lumMod val="95000"/>
              </a:srgb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Armazenamento</a:t>
              </a:r>
            </a:p>
          </p:txBody>
        </p:sp>
      </p:grp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E8BD502-0797-4D64-B936-A0E175C50847}"/>
              </a:ext>
            </a:extLst>
          </p:cNvPr>
          <p:cNvCxnSpPr>
            <a:cxnSpLocks/>
            <a:stCxn id="48" idx="2"/>
            <a:endCxn id="25" idx="0"/>
          </p:cNvCxnSpPr>
          <p:nvPr/>
        </p:nvCxnSpPr>
        <p:spPr bwMode="auto">
          <a:xfrm rot="16200000" flipH="1">
            <a:off x="9386580" y="4638271"/>
            <a:ext cx="708113" cy="12995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FD7A0E0-E0DA-4FD5-B585-85C2872267FD}"/>
              </a:ext>
            </a:extLst>
          </p:cNvPr>
          <p:cNvCxnSpPr>
            <a:cxnSpLocks/>
            <a:stCxn id="48" idx="0"/>
            <a:endCxn id="23" idx="2"/>
          </p:cNvCxnSpPr>
          <p:nvPr/>
        </p:nvCxnSpPr>
        <p:spPr bwMode="auto">
          <a:xfrm rot="16200000" flipV="1">
            <a:off x="8479024" y="3165523"/>
            <a:ext cx="525429" cy="69819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D403483-7B7B-4CC7-A0F9-6627DE9F6A57}"/>
              </a:ext>
            </a:extLst>
          </p:cNvPr>
          <p:cNvCxnSpPr>
            <a:cxnSpLocks/>
            <a:stCxn id="14" idx="3"/>
            <a:endCxn id="18" idx="0"/>
          </p:cNvCxnSpPr>
          <p:nvPr/>
        </p:nvCxnSpPr>
        <p:spPr bwMode="auto">
          <a:xfrm>
            <a:off x="5205919" y="3376171"/>
            <a:ext cx="450954" cy="401704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EC8099-7440-4F9A-90C9-BCE9B01DB1A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253099" y="4355675"/>
            <a:ext cx="377774" cy="4707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82C2B31-AF80-451D-9B1D-07B39BCAE7F0}"/>
              </a:ext>
            </a:extLst>
          </p:cNvPr>
          <p:cNvSpPr/>
          <p:nvPr/>
        </p:nvSpPr>
        <p:spPr>
          <a:xfrm>
            <a:off x="2028416" y="4921289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Radiação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4665C2-D810-4C48-80BC-D3E115EEE646}"/>
              </a:ext>
            </a:extLst>
          </p:cNvPr>
          <p:cNvSpPr/>
          <p:nvPr/>
        </p:nvSpPr>
        <p:spPr>
          <a:xfrm>
            <a:off x="2028416" y="5481332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Temperatura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9EFC91B-6646-48C5-8EAB-69DB071F9882}"/>
              </a:ext>
            </a:extLst>
          </p:cNvPr>
          <p:cNvSpPr/>
          <p:nvPr/>
        </p:nvSpPr>
        <p:spPr>
          <a:xfrm>
            <a:off x="2028416" y="6036169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Vento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6EFEA9-469B-477E-88E8-0D7762877C6A}"/>
              </a:ext>
            </a:extLst>
          </p:cNvPr>
          <p:cNvSpPr/>
          <p:nvPr/>
        </p:nvSpPr>
        <p:spPr>
          <a:xfrm>
            <a:off x="3529764" y="5081367"/>
            <a:ext cx="1789371" cy="1066517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DB61046D-B232-46B5-BBB4-62E61D272F2C}"/>
              </a:ext>
            </a:extLst>
          </p:cNvPr>
          <p:cNvCxnSpPr>
            <a:cxnSpLocks/>
            <a:stCxn id="32" idx="3"/>
            <a:endCxn id="35" idx="1"/>
          </p:cNvCxnSpPr>
          <p:nvPr/>
        </p:nvCxnSpPr>
        <p:spPr bwMode="auto">
          <a:xfrm>
            <a:off x="3018416" y="5059789"/>
            <a:ext cx="511348" cy="55483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DEABC10-99C8-49FB-8D9F-51C56900703A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 bwMode="auto">
          <a:xfrm flipV="1">
            <a:off x="3018416" y="5614626"/>
            <a:ext cx="511348" cy="56004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22B7728-4D50-44C1-97BC-46D375F8E122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 bwMode="auto">
          <a:xfrm flipV="1">
            <a:off x="3018416" y="5614626"/>
            <a:ext cx="511348" cy="5206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F3D9293-90E9-458E-95B3-628FB1A8B5FE}"/>
              </a:ext>
            </a:extLst>
          </p:cNvPr>
          <p:cNvCxnSpPr>
            <a:cxnSpLocks/>
            <a:stCxn id="35" idx="3"/>
            <a:endCxn id="18" idx="2"/>
          </p:cNvCxnSpPr>
          <p:nvPr/>
        </p:nvCxnSpPr>
        <p:spPr bwMode="auto">
          <a:xfrm flipV="1">
            <a:off x="5319135" y="4933475"/>
            <a:ext cx="337738" cy="681151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C8428B4-F730-4633-BA1B-6CEF268E1C8C}"/>
              </a:ext>
            </a:extLst>
          </p:cNvPr>
          <p:cNvSpPr/>
          <p:nvPr/>
        </p:nvSpPr>
        <p:spPr>
          <a:xfrm>
            <a:off x="7080714" y="4083273"/>
            <a:ext cx="824346" cy="488209"/>
          </a:xfrm>
          <a:prstGeom prst="roundRect">
            <a:avLst>
              <a:gd name="adj" fmla="val 10000"/>
            </a:avLst>
          </a:prstGeom>
          <a:solidFill>
            <a:srgbClr val="FFC000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Expansão Ótima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5D96939-42A0-4EB2-B783-AA9321E6FE04}"/>
              </a:ext>
            </a:extLst>
          </p:cNvPr>
          <p:cNvCxnSpPr>
            <a:cxnSpLocks/>
            <a:stCxn id="48" idx="0"/>
            <a:endCxn id="22" idx="2"/>
          </p:cNvCxnSpPr>
          <p:nvPr/>
        </p:nvCxnSpPr>
        <p:spPr bwMode="auto">
          <a:xfrm rot="5400000" flipH="1" flipV="1">
            <a:off x="9177221" y="3165524"/>
            <a:ext cx="525429" cy="698196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74547B-6ABF-4BF9-BD2D-40EB1C6A0E3A}"/>
              </a:ext>
            </a:extLst>
          </p:cNvPr>
          <p:cNvCxnSpPr/>
          <p:nvPr/>
        </p:nvCxnSpPr>
        <p:spPr bwMode="auto">
          <a:xfrm>
            <a:off x="1893926" y="4921289"/>
            <a:ext cx="0" cy="139187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619CCA-7FA5-4A10-9203-C8C64F648F55}"/>
              </a:ext>
            </a:extLst>
          </p:cNvPr>
          <p:cNvSpPr/>
          <p:nvPr/>
        </p:nvSpPr>
        <p:spPr>
          <a:xfrm>
            <a:off x="950525" y="5396401"/>
            <a:ext cx="936802" cy="457869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Dados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Históricos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9EAF13B-B747-487D-BFB6-43B0DF1BE584}"/>
              </a:ext>
            </a:extLst>
          </p:cNvPr>
          <p:cNvGrpSpPr/>
          <p:nvPr/>
        </p:nvGrpSpPr>
        <p:grpSpPr>
          <a:xfrm>
            <a:off x="3691891" y="5219169"/>
            <a:ext cx="1465117" cy="451733"/>
            <a:chOff x="3615775" y="5219169"/>
            <a:chExt cx="1465117" cy="45173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8454CE8-C161-4587-A3C6-B5B89FE0F566}"/>
                </a:ext>
              </a:extLst>
            </p:cNvPr>
            <p:cNvSpPr/>
            <p:nvPr/>
          </p:nvSpPr>
          <p:spPr>
            <a:xfrm>
              <a:off x="3615775" y="5224619"/>
              <a:ext cx="1113338" cy="440832"/>
            </a:xfrm>
            <a:prstGeom prst="roundRect">
              <a:avLst>
                <a:gd name="adj" fmla="val 10000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Cenários Renováveis</a:t>
              </a:r>
            </a:p>
          </p:txBody>
        </p:sp>
        <p:pic>
          <p:nvPicPr>
            <p:cNvPr id="46" name="Graphic 45" descr="Wind Turbines">
              <a:extLst>
                <a:ext uri="{FF2B5EF4-FFF2-40B4-BE49-F238E27FC236}">
                  <a16:creationId xmlns:a16="http://schemas.microsoft.com/office/drawing/2014/main" id="{3EABD8F1-0E89-438C-B612-7F92F03F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29159" y="5219169"/>
              <a:ext cx="451733" cy="451733"/>
            </a:xfrm>
            <a:prstGeom prst="rect">
              <a:avLst/>
            </a:prstGeom>
          </p:spPr>
        </p:pic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C4295BE-D208-44B3-8222-E577C59CD607}"/>
              </a:ext>
            </a:extLst>
          </p:cNvPr>
          <p:cNvSpPr/>
          <p:nvPr/>
        </p:nvSpPr>
        <p:spPr>
          <a:xfrm>
            <a:off x="4720873" y="4525739"/>
            <a:ext cx="1872000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OptGen (PSR)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3371894-F4B5-48B0-80CF-424ACA8159AF}"/>
              </a:ext>
            </a:extLst>
          </p:cNvPr>
          <p:cNvSpPr/>
          <p:nvPr/>
        </p:nvSpPr>
        <p:spPr>
          <a:xfrm>
            <a:off x="8236112" y="3777336"/>
            <a:ext cx="1709449" cy="1156679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13982F6-1C5D-4C98-B3E8-C59996EDB562}"/>
              </a:ext>
            </a:extLst>
          </p:cNvPr>
          <p:cNvSpPr/>
          <p:nvPr/>
        </p:nvSpPr>
        <p:spPr>
          <a:xfrm>
            <a:off x="8347819" y="4525739"/>
            <a:ext cx="1486035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SDDP (PSR)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8397D0F-06A4-4926-BF18-A34018DD1BC7}"/>
              </a:ext>
            </a:extLst>
          </p:cNvPr>
          <p:cNvSpPr/>
          <p:nvPr/>
        </p:nvSpPr>
        <p:spPr>
          <a:xfrm>
            <a:off x="8309069" y="3924737"/>
            <a:ext cx="1052937" cy="451401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Calibri" panose="020F0502020204030204" pitchFamily="34" charset="0"/>
              </a:rPr>
              <a:t>Simulação Hidrotérmica</a:t>
            </a:r>
          </a:p>
        </p:txBody>
      </p:sp>
      <p:pic>
        <p:nvPicPr>
          <p:cNvPr id="51" name="Graphic 50" descr="Hydropower">
            <a:extLst>
              <a:ext uri="{FF2B5EF4-FFF2-40B4-BE49-F238E27FC236}">
                <a16:creationId xmlns:a16="http://schemas.microsoft.com/office/drawing/2014/main" id="{7B384B9D-E4CF-4E06-93F6-78DEC3826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9884" y="3923637"/>
            <a:ext cx="453600" cy="4536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1F3EC493-6993-4FA3-847E-4D7F4BE4357B}"/>
              </a:ext>
            </a:extLst>
          </p:cNvPr>
          <p:cNvGrpSpPr/>
          <p:nvPr/>
        </p:nvGrpSpPr>
        <p:grpSpPr>
          <a:xfrm>
            <a:off x="4653518" y="3914351"/>
            <a:ext cx="2006711" cy="472172"/>
            <a:chOff x="4649068" y="3914351"/>
            <a:chExt cx="2006711" cy="47217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A7E585C-84D0-477E-813B-D81A64B4F32F}"/>
                </a:ext>
              </a:extLst>
            </p:cNvPr>
            <p:cNvSpPr/>
            <p:nvPr/>
          </p:nvSpPr>
          <p:spPr>
            <a:xfrm>
              <a:off x="4649068" y="3914351"/>
              <a:ext cx="1615138" cy="472172"/>
            </a:xfrm>
            <a:prstGeom prst="roundRect">
              <a:avLst>
                <a:gd name="adj" fmla="val 10000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Expansão Ótima do Sistema Energético</a:t>
              </a:r>
            </a:p>
          </p:txBody>
        </p:sp>
        <p:pic>
          <p:nvPicPr>
            <p:cNvPr id="54" name="Graphic 53" descr="Bar graph with upward trend">
              <a:extLst>
                <a:ext uri="{FF2B5EF4-FFF2-40B4-BE49-F238E27FC236}">
                  <a16:creationId xmlns:a16="http://schemas.microsoft.com/office/drawing/2014/main" id="{7DB02D7E-64DA-49C5-B115-BC8B34992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2179" y="3923637"/>
              <a:ext cx="453600" cy="453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2EFB76-EA85-4ACD-89A9-5BD02806B6E3}"/>
              </a:ext>
            </a:extLst>
          </p:cNvPr>
          <p:cNvGrpSpPr/>
          <p:nvPr/>
        </p:nvGrpSpPr>
        <p:grpSpPr>
          <a:xfrm>
            <a:off x="1350300" y="2077380"/>
            <a:ext cx="1080057" cy="1626785"/>
            <a:chOff x="1211108" y="1958957"/>
            <a:chExt cx="1080057" cy="162678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D4F3CC6-F2B3-4D70-BF7C-841EAEA89D2A}"/>
                </a:ext>
              </a:extLst>
            </p:cNvPr>
            <p:cNvSpPr/>
            <p:nvPr/>
          </p:nvSpPr>
          <p:spPr>
            <a:xfrm>
              <a:off x="1211165" y="2542432"/>
              <a:ext cx="1080000" cy="276999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PIB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877B1F5-0F11-4BE2-95C4-5103B2109B79}"/>
                </a:ext>
              </a:extLst>
            </p:cNvPr>
            <p:cNvSpPr/>
            <p:nvPr/>
          </p:nvSpPr>
          <p:spPr>
            <a:xfrm>
              <a:off x="1211108" y="1958957"/>
              <a:ext cx="1080000" cy="477318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Projeção de Combustível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CD34E4C-945F-45D5-992B-9B0CBB1340E8}"/>
                </a:ext>
              </a:extLst>
            </p:cNvPr>
            <p:cNvSpPr/>
            <p:nvPr/>
          </p:nvSpPr>
          <p:spPr>
            <a:xfrm>
              <a:off x="1211165" y="3308743"/>
              <a:ext cx="1080000" cy="276999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Câmbio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214B6E4-8E0A-4C52-A8A4-AA822E672110}"/>
                </a:ext>
              </a:extLst>
            </p:cNvPr>
            <p:cNvSpPr/>
            <p:nvPr/>
          </p:nvSpPr>
          <p:spPr>
            <a:xfrm>
              <a:off x="1211165" y="2925588"/>
              <a:ext cx="1080000" cy="276999"/>
            </a:xfrm>
            <a:prstGeom prst="roundRect">
              <a:avLst>
                <a:gd name="adj" fmla="val 10000"/>
              </a:avLst>
            </a:prstGeom>
            <a:solidFill>
              <a:schemeClr val="bg1">
                <a:lumMod val="95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F5066"/>
                  </a:solidFill>
                  <a:effectLst/>
                  <a:uLnTx/>
                  <a:uFillTx/>
                  <a:latin typeface="Myriad Pro" panose="020B0503030403020204" pitchFamily="34" charset="0"/>
                  <a:ea typeface="+mn-ea"/>
                  <a:cs typeface="Calibri" panose="020F0502020204030204" pitchFamily="34" charset="0"/>
                </a:rPr>
                <a:t>Inflação</a:t>
              </a:r>
            </a:p>
          </p:txBody>
        </p:sp>
      </p:grp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E920CB8-AF3B-4FBD-A9B0-B4D01A36432A}"/>
              </a:ext>
            </a:extLst>
          </p:cNvPr>
          <p:cNvCxnSpPr>
            <a:cxnSpLocks/>
            <a:stCxn id="59" idx="3"/>
            <a:endCxn id="8" idx="1"/>
          </p:cNvCxnSpPr>
          <p:nvPr/>
        </p:nvCxnSpPr>
        <p:spPr bwMode="auto">
          <a:xfrm flipV="1">
            <a:off x="2430357" y="3007484"/>
            <a:ext cx="297000" cy="17502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789D57-C1F4-4468-94DF-605231E3F76B}"/>
              </a:ext>
            </a:extLst>
          </p:cNvPr>
          <p:cNvCxnSpPr/>
          <p:nvPr/>
        </p:nvCxnSpPr>
        <p:spPr>
          <a:xfrm>
            <a:off x="6769967" y="4315860"/>
            <a:ext cx="288000" cy="0"/>
          </a:xfrm>
          <a:prstGeom prst="straightConnector1">
            <a:avLst/>
          </a:prstGeom>
          <a:ln>
            <a:solidFill>
              <a:srgbClr val="1E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A912B1D-BB7D-4801-9825-0CDE5EB7A44D}"/>
              </a:ext>
            </a:extLst>
          </p:cNvPr>
          <p:cNvCxnSpPr/>
          <p:nvPr/>
        </p:nvCxnSpPr>
        <p:spPr>
          <a:xfrm>
            <a:off x="7918123" y="4315860"/>
            <a:ext cx="288000" cy="0"/>
          </a:xfrm>
          <a:prstGeom prst="straightConnector1">
            <a:avLst/>
          </a:prstGeom>
          <a:ln>
            <a:solidFill>
              <a:srgbClr val="1E46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1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3F7F-81DE-437D-BFE9-026C81D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Premissas para a Simulação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AFCD-BD53-4181-A09F-2A9E67B3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pt-BR" sz="1600" dirty="0"/>
              <a:t>Algumas premissas foram definidas para calcular a expansão da oferta e demanda de eletricidade.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5EEE-FD64-40B3-974C-80BCDCD3E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B4AA65-F8F8-4525-BC18-017DF62D7B31}"/>
              </a:ext>
            </a:extLst>
          </p:cNvPr>
          <p:cNvSpPr txBox="1"/>
          <p:nvPr/>
        </p:nvSpPr>
        <p:spPr>
          <a:xfrm>
            <a:off x="288000" y="1524000"/>
            <a:ext cx="5652000" cy="374571"/>
          </a:xfrm>
          <a:prstGeom prst="roundRect">
            <a:avLst/>
          </a:prstGeom>
          <a:solidFill>
            <a:srgbClr val="2F50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Demanda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36E59C2-859F-4A56-BDE9-6A8BEF17E904}"/>
              </a:ext>
            </a:extLst>
          </p:cNvPr>
          <p:cNvSpPr txBox="1">
            <a:spLocks/>
          </p:cNvSpPr>
          <p:nvPr/>
        </p:nvSpPr>
        <p:spPr bwMode="auto">
          <a:xfrm>
            <a:off x="288000" y="1898570"/>
            <a:ext cx="5652000" cy="429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16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/>
                <a:ea typeface="+mn-ea"/>
                <a:cs typeface="+mn-cs"/>
              </a:defRPr>
            </a:lvl1pPr>
            <a:lvl2pPr marL="468000" indent="-18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F5066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2pPr>
            <a:lvl3pPr marL="719138" indent="-18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F5066"/>
              </a:buClr>
              <a:buSzPct val="80000"/>
              <a:buFont typeface="Courier New" panose="02070309020205020404" pitchFamily="49" charset="0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3pPr>
            <a:lvl4pPr marL="1280160" indent="-13716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4pPr>
            <a:lvl5pPr marL="1645920" indent="-13716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yriad Pro" panose="020B0503030403020204"/>
                <a:ea typeface="+mn-ea"/>
                <a:cs typeface="+mn-cs"/>
              </a:rPr>
              <a:t>A projeção da demanda depende principalmente da expectativa de crescimento do PIB para o ano, apresentada pelo banco central. Excepcionalmente para o ano de 2020, foi utilizada a curva de recuperação de consumo elétrico após o pico da pandemia</a:t>
            </a: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67DCBB8-3D35-40BA-993A-692AC6734D1D}"/>
              </a:ext>
            </a:extLst>
          </p:cNvPr>
          <p:cNvGraphicFramePr/>
          <p:nvPr/>
        </p:nvGraphicFramePr>
        <p:xfrm>
          <a:off x="470431" y="3113780"/>
          <a:ext cx="5076188" cy="281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680FB83-6491-428D-924E-6E570D5FBD69}"/>
              </a:ext>
            </a:extLst>
          </p:cNvPr>
          <p:cNvSpPr txBox="1"/>
          <p:nvPr/>
        </p:nvSpPr>
        <p:spPr>
          <a:xfrm>
            <a:off x="6124303" y="1524000"/>
            <a:ext cx="5652000" cy="374571"/>
          </a:xfrm>
          <a:prstGeom prst="roundRect">
            <a:avLst/>
          </a:prstGeom>
          <a:solidFill>
            <a:srgbClr val="2F50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Oferta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7695DA8D-FA42-45A5-A552-F22B2F8B79D8}"/>
              </a:ext>
            </a:extLst>
          </p:cNvPr>
          <p:cNvSpPr txBox="1">
            <a:spLocks/>
          </p:cNvSpPr>
          <p:nvPr/>
        </p:nvSpPr>
        <p:spPr bwMode="auto">
          <a:xfrm>
            <a:off x="6103552" y="1898570"/>
            <a:ext cx="5652000" cy="429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16000" indent="-2160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/>
                <a:ea typeface="+mn-ea"/>
                <a:cs typeface="+mn-cs"/>
              </a:defRPr>
            </a:lvl1pPr>
            <a:lvl2pPr marL="468000" indent="-18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F5066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2pPr>
            <a:lvl3pPr marL="719138" indent="-180000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F5066"/>
              </a:buClr>
              <a:buSzPct val="80000"/>
              <a:buFont typeface="Courier New" panose="02070309020205020404" pitchFamily="49" charset="0"/>
              <a:buChar char="o"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3pPr>
            <a:lvl4pPr marL="1280160" indent="-13716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4pPr>
            <a:lvl5pPr marL="1645920" indent="-137160" algn="l" rtl="0" eaLnBrk="1" fontAlgn="base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yriad Pro" panose="020B0503030403020204"/>
                <a:ea typeface="+mn-ea"/>
                <a:cs typeface="+mn-cs"/>
              </a:rPr>
              <a:t>As seguintes fontes foram consideradas</a:t>
            </a: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  <a:p>
            <a:pPr marL="216000" marR="0" lvl="0" indent="-216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yriad Pro" panose="020B0503030403020204"/>
              <a:ea typeface="+mn-ea"/>
              <a:cs typeface="+mn-cs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CF1F806-7F78-4A3B-B46F-06A194D16F16}"/>
              </a:ext>
            </a:extLst>
          </p:cNvPr>
          <p:cNvGraphicFramePr/>
          <p:nvPr/>
        </p:nvGraphicFramePr>
        <p:xfrm>
          <a:off x="5761020" y="2298140"/>
          <a:ext cx="6142980" cy="3614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raphic 14" descr="Hydropower with solid fill">
            <a:extLst>
              <a:ext uri="{FF2B5EF4-FFF2-40B4-BE49-F238E27FC236}">
                <a16:creationId xmlns:a16="http://schemas.microsoft.com/office/drawing/2014/main" id="{584B2E89-4794-4521-80D8-C3C0F81BB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6472" y="2972804"/>
            <a:ext cx="504000" cy="504000"/>
          </a:xfrm>
          <a:prstGeom prst="rect">
            <a:avLst/>
          </a:prstGeom>
        </p:spPr>
      </p:pic>
      <p:pic>
        <p:nvPicPr>
          <p:cNvPr id="16" name="Graphic 15" descr="Power Plant with solid fill">
            <a:extLst>
              <a:ext uri="{FF2B5EF4-FFF2-40B4-BE49-F238E27FC236}">
                <a16:creationId xmlns:a16="http://schemas.microsoft.com/office/drawing/2014/main" id="{BCE13B5F-82D1-4A13-B890-BEBC74A9D1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0936" y="3811250"/>
            <a:ext cx="504000" cy="504000"/>
          </a:xfrm>
          <a:prstGeom prst="rect">
            <a:avLst/>
          </a:prstGeom>
        </p:spPr>
      </p:pic>
      <p:pic>
        <p:nvPicPr>
          <p:cNvPr id="17" name="Graphic 16" descr="Leaf with solid fill">
            <a:extLst>
              <a:ext uri="{FF2B5EF4-FFF2-40B4-BE49-F238E27FC236}">
                <a16:creationId xmlns:a16="http://schemas.microsoft.com/office/drawing/2014/main" id="{1905668F-3EE5-4C31-AA5A-8E548E12C1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0568" y="2858456"/>
            <a:ext cx="504000" cy="504000"/>
          </a:xfrm>
          <a:prstGeom prst="rect">
            <a:avLst/>
          </a:prstGeom>
        </p:spPr>
      </p:pic>
      <p:pic>
        <p:nvPicPr>
          <p:cNvPr id="18" name="Graphic 17" descr="Raw Materials with solid fill">
            <a:extLst>
              <a:ext uri="{FF2B5EF4-FFF2-40B4-BE49-F238E27FC236}">
                <a16:creationId xmlns:a16="http://schemas.microsoft.com/office/drawing/2014/main" id="{8C0EB6AE-24EC-453C-AF5C-4AEC6FD0D6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80331" y="2589587"/>
            <a:ext cx="504000" cy="504000"/>
          </a:xfrm>
          <a:prstGeom prst="rect">
            <a:avLst/>
          </a:prstGeom>
        </p:spPr>
      </p:pic>
      <p:pic>
        <p:nvPicPr>
          <p:cNvPr id="19" name="Graphic 18" descr="Wind Turbines with solid fill">
            <a:extLst>
              <a:ext uri="{FF2B5EF4-FFF2-40B4-BE49-F238E27FC236}">
                <a16:creationId xmlns:a16="http://schemas.microsoft.com/office/drawing/2014/main" id="{7F05C0E3-7459-4846-B35C-F6C4BBCC671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40281" y="3856197"/>
            <a:ext cx="504000" cy="504000"/>
          </a:xfrm>
          <a:prstGeom prst="rect">
            <a:avLst/>
          </a:prstGeom>
        </p:spPr>
      </p:pic>
      <p:pic>
        <p:nvPicPr>
          <p:cNvPr id="20" name="Graphic 19" descr="Solar Panels with solid fill">
            <a:extLst>
              <a:ext uri="{FF2B5EF4-FFF2-40B4-BE49-F238E27FC236}">
                <a16:creationId xmlns:a16="http://schemas.microsoft.com/office/drawing/2014/main" id="{FDFE79D5-F994-4897-A034-03DB992B89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12472" y="4621388"/>
            <a:ext cx="504000" cy="504000"/>
          </a:xfrm>
          <a:prstGeom prst="rect">
            <a:avLst/>
          </a:prstGeom>
        </p:spPr>
      </p:pic>
      <p:pic>
        <p:nvPicPr>
          <p:cNvPr id="21" name="Graphic 20" descr="Battery charging with solid fill">
            <a:extLst>
              <a:ext uri="{FF2B5EF4-FFF2-40B4-BE49-F238E27FC236}">
                <a16:creationId xmlns:a16="http://schemas.microsoft.com/office/drawing/2014/main" id="{35CE8508-C8DC-4F6B-8FF2-5E6D5DB23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80510" y="5103068"/>
            <a:ext cx="504000" cy="504000"/>
          </a:xfrm>
          <a:prstGeom prst="rect">
            <a:avLst/>
          </a:prstGeom>
        </p:spPr>
      </p:pic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72B32ECC-7463-479D-9AAB-E0A86FE4374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36" y="4740095"/>
            <a:ext cx="432000" cy="43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4B9C09-D0F5-4BCD-AC0D-7FA6C5EFBF6C}"/>
              </a:ext>
            </a:extLst>
          </p:cNvPr>
          <p:cNvSpPr txBox="1"/>
          <p:nvPr/>
        </p:nvSpPr>
        <p:spPr>
          <a:xfrm>
            <a:off x="6404848" y="2971839"/>
            <a:ext cx="1144580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PCH / Hidrelétricas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BE84B-A0D5-4E51-9623-0BB367EDA8C6}"/>
              </a:ext>
            </a:extLst>
          </p:cNvPr>
          <p:cNvSpPr txBox="1"/>
          <p:nvPr/>
        </p:nvSpPr>
        <p:spPr>
          <a:xfrm>
            <a:off x="10454936" y="3923316"/>
            <a:ext cx="1340824" cy="6001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72000" marR="0" lvl="0" indent="-7200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GN do pré-sal</a:t>
            </a:r>
          </a:p>
          <a:p>
            <a:pPr marL="72000" marR="0" lvl="0" indent="-7200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GNL</a:t>
            </a:r>
          </a:p>
          <a:p>
            <a:pPr marL="72000" marR="0" lvl="0" indent="-7200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GN / Ciclo aberto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47785D-6D56-4135-AF82-920CB83EF71A}"/>
              </a:ext>
            </a:extLst>
          </p:cNvPr>
          <p:cNvSpPr txBox="1"/>
          <p:nvPr/>
        </p:nvSpPr>
        <p:spPr>
          <a:xfrm>
            <a:off x="9978080" y="3051123"/>
            <a:ext cx="824524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55A630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Biomassa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4B6C88-CB51-410F-AB3A-2E3E10C85B4F}"/>
              </a:ext>
            </a:extLst>
          </p:cNvPr>
          <p:cNvSpPr txBox="1"/>
          <p:nvPr/>
        </p:nvSpPr>
        <p:spPr>
          <a:xfrm>
            <a:off x="9404779" y="5143195"/>
            <a:ext cx="824524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A5B2C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Nuclear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9FD882-F3B1-4897-8B25-100C09EEE8B5}"/>
              </a:ext>
            </a:extLst>
          </p:cNvPr>
          <p:cNvSpPr txBox="1"/>
          <p:nvPr/>
        </p:nvSpPr>
        <p:spPr>
          <a:xfrm>
            <a:off x="8420248" y="5498336"/>
            <a:ext cx="824524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8A7D52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Bateria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25442F-89E2-4614-ACFB-F6775F755AD5}"/>
              </a:ext>
            </a:extLst>
          </p:cNvPr>
          <p:cNvSpPr txBox="1"/>
          <p:nvPr/>
        </p:nvSpPr>
        <p:spPr>
          <a:xfrm>
            <a:off x="7509123" y="5124969"/>
            <a:ext cx="824524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Solar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9B4971-3CF0-416A-A4CA-78D741DEA3BC}"/>
              </a:ext>
            </a:extLst>
          </p:cNvPr>
          <p:cNvSpPr txBox="1"/>
          <p:nvPr/>
        </p:nvSpPr>
        <p:spPr>
          <a:xfrm>
            <a:off x="7088752" y="4369393"/>
            <a:ext cx="824524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598FD3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Eólica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B1DDD-74E5-42CC-964B-0A52260F1A72}"/>
              </a:ext>
            </a:extLst>
          </p:cNvPr>
          <p:cNvSpPr txBox="1"/>
          <p:nvPr/>
        </p:nvSpPr>
        <p:spPr>
          <a:xfrm>
            <a:off x="8076528" y="2236586"/>
            <a:ext cx="151160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Carvão Nacional / Importado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8508F3-4BE3-4DB3-B08C-7708FD4D48AC}"/>
              </a:ext>
            </a:extLst>
          </p:cNvPr>
          <p:cNvSpPr txBox="1"/>
          <p:nvPr/>
        </p:nvSpPr>
        <p:spPr>
          <a:xfrm>
            <a:off x="9939716" y="4331062"/>
            <a:ext cx="526441" cy="2616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UTE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D5274B-7C7D-4FAB-9EE8-09212EA9E0A8}"/>
              </a:ext>
            </a:extLst>
          </p:cNvPr>
          <p:cNvSpPr txBox="1"/>
          <p:nvPr/>
        </p:nvSpPr>
        <p:spPr>
          <a:xfrm>
            <a:off x="660252" y="3051123"/>
            <a:ext cx="4578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Projeção da demanda por eletricidade (</a:t>
            </a:r>
            <a:r>
              <a:rPr kumimoji="0" lang="pt-B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GWm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no Brasil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58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3F7F-81DE-437D-BFE9-026C81D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Premissas para a Simulação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AFCD-BD53-4181-A09F-2A9E67B3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pt-BR" sz="1600" dirty="0"/>
              <a:t>Para calcular o custo de investimento de cada tecnologia, foram consideradas as seguintes características</a:t>
            </a:r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r>
              <a:rPr lang="pt-BR" sz="1600" dirty="0"/>
              <a:t>Para solar, bateria e eólica, foi considerada uma redução nos custos de investimento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5EEE-FD64-40B3-974C-80BCDCD3E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1FA6A49-922C-4020-8AE3-4E60FEE1D0B8}"/>
              </a:ext>
            </a:extLst>
          </p:cNvPr>
          <p:cNvGraphicFramePr>
            <a:graphicFrameLocks noGrp="1"/>
          </p:cNvGraphicFramePr>
          <p:nvPr/>
        </p:nvGraphicFramePr>
        <p:xfrm>
          <a:off x="313906" y="1875690"/>
          <a:ext cx="11448000" cy="1934310"/>
        </p:xfrm>
        <a:graphic>
          <a:graphicData uri="http://schemas.openxmlformats.org/drawingml/2006/table">
            <a:tbl>
              <a:tblPr firstRow="1" bandRow="1"/>
              <a:tblGrid>
                <a:gridCol w="1210094">
                  <a:extLst>
                    <a:ext uri="{9D8B030D-6E8A-4147-A177-3AD203B41FA5}">
                      <a16:colId xmlns:a16="http://schemas.microsoft.com/office/drawing/2014/main" val="398422598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35997753"/>
                    </a:ext>
                  </a:extLst>
                </a:gridCol>
                <a:gridCol w="899506">
                  <a:extLst>
                    <a:ext uri="{9D8B030D-6E8A-4147-A177-3AD203B41FA5}">
                      <a16:colId xmlns:a16="http://schemas.microsoft.com/office/drawing/2014/main" val="138720845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545654251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745977953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784650724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80626746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995559795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119120822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406394787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3317892699"/>
                    </a:ext>
                  </a:extLst>
                </a:gridCol>
                <a:gridCol w="936000">
                  <a:extLst>
                    <a:ext uri="{9D8B030D-6E8A-4147-A177-3AD203B41FA5}">
                      <a16:colId xmlns:a16="http://schemas.microsoft.com/office/drawing/2014/main" val="2155056789"/>
                    </a:ext>
                  </a:extLst>
                </a:gridCol>
              </a:tblGrid>
              <a:tr h="1556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yriad Pro"/>
                        </a:defRPr>
                      </a:lvl9pPr>
                    </a:lstStyle>
                    <a:p>
                      <a:pPr algn="ctr" fontAlgn="ctr"/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Myriad Pro" panose="020B0503030403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92000">
                          <a:srgbClr val="FFFFFF"/>
                        </a:gs>
                        <a:gs pos="100000">
                          <a:srgbClr val="FFFFFF">
                            <a:lumMod val="50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PCH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2A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UHE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2A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Biomassa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A63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GNL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GN – Ciclo combinado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Carvão Nacional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Carvão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Importado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Nuclear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5B2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Eólica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8F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Solar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Bateria</a:t>
                      </a:r>
                      <a:endParaRPr lang="en-US" sz="12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195" marR="36195" marT="36195" marB="36195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A7D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1662"/>
                  </a:ext>
                </a:extLst>
              </a:tr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9pPr>
                    </a:lstStyle>
                    <a:p>
                      <a:pPr algn="r" fontAlgn="ctr"/>
                      <a:r>
                        <a:rPr lang="pt-BR" sz="12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Capacidade</a:t>
                      </a:r>
                    </a:p>
                    <a:p>
                      <a:pPr algn="r" fontAlgn="ctr"/>
                      <a:r>
                        <a:rPr lang="pt-BR" sz="12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do Projeto</a:t>
                      </a:r>
                    </a:p>
                    <a:p>
                      <a:pPr algn="r" fontAlgn="ctr"/>
                      <a:r>
                        <a:rPr lang="pt-BR" sz="1200" b="1" u="none" strike="noStrike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(MW</a:t>
                      </a:r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900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1000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383131"/>
                  </a:ext>
                </a:extLst>
              </a:tr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9pPr>
                    </a:lstStyle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CAPEX</a:t>
                      </a:r>
                    </a:p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(R$/kWinst</a:t>
                      </a:r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1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AE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4500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2650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2125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1750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5500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4000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3750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87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9756638"/>
                  </a:ext>
                </a:extLst>
              </a:tr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yriad Pro"/>
                        </a:defRPr>
                      </a:lvl9pPr>
                    </a:lstStyle>
                    <a:p>
                      <a:pPr algn="r" fontAlgn="ctr"/>
                      <a:r>
                        <a:rPr lang="en-US" sz="1200" b="1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OPEX</a:t>
                      </a:r>
                    </a:p>
                    <a:p>
                      <a:pPr algn="r" fontAlgn="ctr"/>
                      <a:r>
                        <a:rPr lang="en-US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(R$/kWyear)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180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85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2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99</a:t>
                      </a:r>
                      <a:endParaRPr lang="en-US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802067"/>
                  </a:ext>
                </a:extLst>
              </a:tr>
            </a:tbl>
          </a:graphicData>
        </a:graphic>
      </p:graphicFrame>
      <p:pic>
        <p:nvPicPr>
          <p:cNvPr id="43" name="Graphic 42" descr="Hydropower with solid fill">
            <a:extLst>
              <a:ext uri="{FF2B5EF4-FFF2-40B4-BE49-F238E27FC236}">
                <a16:creationId xmlns:a16="http://schemas.microsoft.com/office/drawing/2014/main" id="{B9973A36-B006-4878-913D-7BB3645DFA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145" y="1426695"/>
            <a:ext cx="396000" cy="396000"/>
          </a:xfrm>
          <a:prstGeom prst="rect">
            <a:avLst/>
          </a:prstGeom>
        </p:spPr>
      </p:pic>
      <p:pic>
        <p:nvPicPr>
          <p:cNvPr id="44" name="Graphic 43" descr="Power Plant with solid fill">
            <a:extLst>
              <a:ext uri="{FF2B5EF4-FFF2-40B4-BE49-F238E27FC236}">
                <a16:creationId xmlns:a16="http://schemas.microsoft.com/office/drawing/2014/main" id="{26A8442B-2550-42BD-A10B-E1A603F0E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2400" y="1426695"/>
            <a:ext cx="396000" cy="396000"/>
          </a:xfrm>
          <a:prstGeom prst="rect">
            <a:avLst/>
          </a:prstGeom>
        </p:spPr>
      </p:pic>
      <p:pic>
        <p:nvPicPr>
          <p:cNvPr id="45" name="Graphic 44" descr="Leaf with solid fill">
            <a:extLst>
              <a:ext uri="{FF2B5EF4-FFF2-40B4-BE49-F238E27FC236}">
                <a16:creationId xmlns:a16="http://schemas.microsoft.com/office/drawing/2014/main" id="{5910B64E-1B53-4B93-B049-EADE16069D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6425" y="1426695"/>
            <a:ext cx="396000" cy="396000"/>
          </a:xfrm>
          <a:prstGeom prst="rect">
            <a:avLst/>
          </a:prstGeom>
        </p:spPr>
      </p:pic>
      <p:pic>
        <p:nvPicPr>
          <p:cNvPr id="46" name="Graphic 45" descr="Raw Materials with solid fill">
            <a:extLst>
              <a:ext uri="{FF2B5EF4-FFF2-40B4-BE49-F238E27FC236}">
                <a16:creationId xmlns:a16="http://schemas.microsoft.com/office/drawing/2014/main" id="{39ED757A-3121-4AA3-A1CE-A4875F1533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8000" y="1426695"/>
            <a:ext cx="396000" cy="396000"/>
          </a:xfrm>
          <a:prstGeom prst="rect">
            <a:avLst/>
          </a:prstGeom>
        </p:spPr>
      </p:pic>
      <p:pic>
        <p:nvPicPr>
          <p:cNvPr id="47" name="Graphic 46" descr="Wind Turbines with solid fill">
            <a:extLst>
              <a:ext uri="{FF2B5EF4-FFF2-40B4-BE49-F238E27FC236}">
                <a16:creationId xmlns:a16="http://schemas.microsoft.com/office/drawing/2014/main" id="{18D6CB83-5574-4AD5-9E66-DE30C5E851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4000" y="1426695"/>
            <a:ext cx="396000" cy="396000"/>
          </a:xfrm>
          <a:prstGeom prst="rect">
            <a:avLst/>
          </a:prstGeom>
        </p:spPr>
      </p:pic>
      <p:pic>
        <p:nvPicPr>
          <p:cNvPr id="48" name="Graphic 47" descr="Solar Panels with solid fill">
            <a:extLst>
              <a:ext uri="{FF2B5EF4-FFF2-40B4-BE49-F238E27FC236}">
                <a16:creationId xmlns:a16="http://schemas.microsoft.com/office/drawing/2014/main" id="{7AA64FA9-5629-40D2-AD11-383786F6C86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800" y="1426695"/>
            <a:ext cx="396000" cy="396000"/>
          </a:xfrm>
          <a:prstGeom prst="rect">
            <a:avLst/>
          </a:prstGeom>
        </p:spPr>
      </p:pic>
      <p:pic>
        <p:nvPicPr>
          <p:cNvPr id="49" name="Graphic 48" descr="Battery charging with solid fill">
            <a:extLst>
              <a:ext uri="{FF2B5EF4-FFF2-40B4-BE49-F238E27FC236}">
                <a16:creationId xmlns:a16="http://schemas.microsoft.com/office/drawing/2014/main" id="{E1260A05-EE3D-4413-8710-6F4A0092152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064953" y="1426695"/>
            <a:ext cx="396000" cy="396000"/>
          </a:xfrm>
          <a:prstGeom prst="rect">
            <a:avLst/>
          </a:prstGeom>
        </p:spPr>
      </p:pic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FFFD5084-9C71-4D2D-887F-9CB1A870096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800" y="1426695"/>
            <a:ext cx="396000" cy="396000"/>
          </a:xfrm>
          <a:prstGeom prst="rect">
            <a:avLst/>
          </a:prstGeom>
        </p:spPr>
      </p:pic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5A6C3EF-1835-41A2-9C06-5D66F859AEAC}"/>
              </a:ext>
            </a:extLst>
          </p:cNvPr>
          <p:cNvGraphicFramePr/>
          <p:nvPr/>
        </p:nvGraphicFramePr>
        <p:xfrm>
          <a:off x="609600" y="4098925"/>
          <a:ext cx="11125200" cy="2378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728836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3F7F-81DE-437D-BFE9-026C81D4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Premissas para a Simulação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AFCD-BD53-4181-A09F-2A9E67B30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>
              <a:buNone/>
            </a:pPr>
            <a:r>
              <a:rPr lang="pt-BR" sz="1600" dirty="0"/>
              <a:t>Os seguintes valores foram assumidos para custo unitário variável (CVU)</a:t>
            </a:r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buNone/>
            </a:pPr>
            <a:endParaRPr lang="pt-BR" sz="1600" dirty="0"/>
          </a:p>
          <a:p>
            <a:pPr indent="0">
              <a:spcAft>
                <a:spcPts val="600"/>
              </a:spcAft>
              <a:buNone/>
            </a:pPr>
            <a:endParaRPr lang="pt-BR" sz="1600" dirty="0"/>
          </a:p>
          <a:p>
            <a:pPr indent="0">
              <a:buNone/>
            </a:pPr>
            <a:r>
              <a:rPr lang="pt-BR" sz="1600" dirty="0"/>
              <a:t>Os valores assumidos para as variáveis de câmbio e Henry Hub foram: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65EEE-FD64-40B3-974C-80BCDCD3E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E482B1-47F9-4459-8513-24D9BE704C73}"/>
              </a:ext>
            </a:extLst>
          </p:cNvPr>
          <p:cNvGraphicFramePr>
            <a:graphicFrameLocks noGrp="1"/>
          </p:cNvGraphicFramePr>
          <p:nvPr/>
        </p:nvGraphicFramePr>
        <p:xfrm>
          <a:off x="1847850" y="1598931"/>
          <a:ext cx="8496300" cy="1737360"/>
        </p:xfrm>
        <a:graphic>
          <a:graphicData uri="http://schemas.openxmlformats.org/drawingml/2006/table">
            <a:tbl>
              <a:tblPr firstRow="1" bandRow="1"/>
              <a:tblGrid>
                <a:gridCol w="2255952">
                  <a:extLst>
                    <a:ext uri="{9D8B030D-6E8A-4147-A177-3AD203B41FA5}">
                      <a16:colId xmlns:a16="http://schemas.microsoft.com/office/drawing/2014/main" val="2531216805"/>
                    </a:ext>
                  </a:extLst>
                </a:gridCol>
                <a:gridCol w="4453747">
                  <a:extLst>
                    <a:ext uri="{9D8B030D-6E8A-4147-A177-3AD203B41FA5}">
                      <a16:colId xmlns:a16="http://schemas.microsoft.com/office/drawing/2014/main" val="3196875785"/>
                    </a:ext>
                  </a:extLst>
                </a:gridCol>
                <a:gridCol w="1786601">
                  <a:extLst>
                    <a:ext uri="{9D8B030D-6E8A-4147-A177-3AD203B41FA5}">
                      <a16:colId xmlns:a16="http://schemas.microsoft.com/office/drawing/2014/main" val="2641924509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Térmicas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Fórmula do Custo Unitário Variável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(R$/MWh)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Taxa de Conversão (</a:t>
                      </a:r>
                      <a:r>
                        <a:rPr lang="pt-BR" sz="14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MMBtu</a:t>
                      </a: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/MWh)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584605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b="1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Gás Natural do </a:t>
                      </a:r>
                      <a:r>
                        <a:rPr lang="pt-BR" sz="1400" b="1" kern="1200" dirty="0" err="1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pré</a:t>
                      </a:r>
                      <a:r>
                        <a:rPr lang="pt-BR" sz="1400" b="1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-sal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= Taxa de Conversão x ( 4.5 [USD/</a:t>
                      </a:r>
                      <a:r>
                        <a:rPr lang="pt-BR" sz="1400" kern="1200" dirty="0" err="1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MMBtu</a:t>
                      </a: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] ) x Câmbio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7.38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861163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b="1" kern="12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GNL Totalmente Flexível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= Taxa de Conversão x (115% x Henry Hub + 4 [USD/</a:t>
                      </a:r>
                      <a:r>
                        <a:rPr lang="pt-BR" sz="1400" kern="1200" dirty="0" err="1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MMBtu</a:t>
                      </a: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]) x Câmbio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7.41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268269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b="1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GNL Parcialmente Flexível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7.41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15646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b="1" kern="120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Gás Natural – Ciclo Aberto</a:t>
                      </a:r>
                      <a:endParaRPr lang="en-US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= 500 [R$/MWh]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</a:t>
                      </a:r>
                      <a:endParaRPr lang="en-US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69009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99DD7C9-1727-4C7F-81EE-535709F8A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211994"/>
              </p:ext>
            </p:extLst>
          </p:nvPr>
        </p:nvGraphicFramePr>
        <p:xfrm>
          <a:off x="476794" y="4257754"/>
          <a:ext cx="11085278" cy="1243965"/>
        </p:xfrm>
        <a:graphic>
          <a:graphicData uri="http://schemas.openxmlformats.org/drawingml/2006/table">
            <a:tbl>
              <a:tblPr firstRow="1" bandRow="1"/>
              <a:tblGrid>
                <a:gridCol w="1044000">
                  <a:extLst>
                    <a:ext uri="{9D8B030D-6E8A-4147-A177-3AD203B41FA5}">
                      <a16:colId xmlns:a16="http://schemas.microsoft.com/office/drawing/2014/main" val="806187564"/>
                    </a:ext>
                  </a:extLst>
                </a:gridCol>
                <a:gridCol w="1296000">
                  <a:extLst>
                    <a:ext uri="{9D8B030D-6E8A-4147-A177-3AD203B41FA5}">
                      <a16:colId xmlns:a16="http://schemas.microsoft.com/office/drawing/2014/main" val="1093231990"/>
                    </a:ext>
                  </a:extLst>
                </a:gridCol>
                <a:gridCol w="969278">
                  <a:extLst>
                    <a:ext uri="{9D8B030D-6E8A-4147-A177-3AD203B41FA5}">
                      <a16:colId xmlns:a16="http://schemas.microsoft.com/office/drawing/2014/main" val="67021976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76019404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44154777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0315127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59257004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41445573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0872862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80343094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523157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86643112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5003351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377175293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1181945179"/>
                    </a:ext>
                  </a:extLst>
                </a:gridCol>
              </a:tblGrid>
              <a:tr h="155575"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Variável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Fonte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Unidade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2020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2030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2040</a:t>
                      </a:r>
                      <a:endParaRPr lang="en-US" sz="14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133544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b="1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Henry Hub</a:t>
                      </a:r>
                      <a:endParaRPr lang="en-US" sz="1400" baseline="30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Banco Mundial (Out/19)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(USD/</a:t>
                      </a:r>
                    </a:p>
                    <a:p>
                      <a:pPr algn="ctr" fontAlgn="ctr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 err="1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MMBtu</a:t>
                      </a: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2.19</a:t>
                      </a:r>
                      <a:r>
                        <a:rPr lang="pt-BR" sz="1400" kern="1200" baseline="300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aseline="30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2.60</a:t>
                      </a:r>
                      <a:r>
                        <a:rPr lang="pt-BR" sz="1400" kern="1200" baseline="300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2.78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2.84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2.90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2.96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3.30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3.30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74562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l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b="1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FX</a:t>
                      </a:r>
                      <a:endParaRPr lang="en-US" sz="1400" baseline="30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BCB</a:t>
                      </a:r>
                    </a:p>
                    <a:p>
                      <a:pPr algn="ctr" fontAlgn="ctr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(Mar/20)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(R$/USD)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4.58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4.35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4.30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4.37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cs typeface="Arial" panose="020B0604020202020204" pitchFamily="34" charset="0"/>
                        </a:rPr>
                        <a:t>3.86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3.86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3.86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rgbClr val="404040"/>
                          </a:solidFill>
                          <a:effectLst/>
                          <a:latin typeface="Myriad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3.86</a:t>
                      </a:r>
                      <a:endParaRPr lang="en-US" sz="1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68223"/>
                  </a:ext>
                </a:extLst>
              </a:tr>
            </a:tbl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BAFB7116-0F2C-4505-8BBE-99BEC9FD2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538" y="3340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7691D-ADD5-4F12-B61D-E543A849CDE2}"/>
              </a:ext>
            </a:extLst>
          </p:cNvPr>
          <p:cNvSpPr txBox="1"/>
          <p:nvPr/>
        </p:nvSpPr>
        <p:spPr>
          <a:xfrm>
            <a:off x="8307978" y="5515620"/>
            <a:ext cx="3884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1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Valores do EIA (acessado em 1 de abril de 2020)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70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00AB-5CC6-4DC8-B0A9-C6A6DE20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Expansão do caso de referência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E1EC2-7E98-4D2C-8D9F-2419865A5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6292E4-D6E0-4737-A951-98710DCF4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314777"/>
              </p:ext>
            </p:extLst>
          </p:nvPr>
        </p:nvGraphicFramePr>
        <p:xfrm>
          <a:off x="556683" y="1447800"/>
          <a:ext cx="11078634" cy="4800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957DBBF-0AE1-48B2-87CF-3EE082DAEC1F}"/>
              </a:ext>
            </a:extLst>
          </p:cNvPr>
          <p:cNvSpPr txBox="1"/>
          <p:nvPr/>
        </p:nvSpPr>
        <p:spPr>
          <a:xfrm>
            <a:off x="3049089" y="1070083"/>
            <a:ext cx="60938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Evolução da Capacidade Instalada no SEB (2020-2040)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765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de usinas reversíveis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C392-FB82-4EA9-9FAD-B04C033B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pt-BR" sz="1600" dirty="0"/>
              <a:t>Foram consideradas basicamente três tipos diferentes de usinas hidrelétricas reversíveis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21BB73-9904-4B4B-A1F3-B3CAB531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6623"/>
              </p:ext>
            </p:extLst>
          </p:nvPr>
        </p:nvGraphicFramePr>
        <p:xfrm>
          <a:off x="692094" y="1686538"/>
          <a:ext cx="10807812" cy="2280285"/>
        </p:xfrm>
        <a:graphic>
          <a:graphicData uri="http://schemas.openxmlformats.org/drawingml/2006/table">
            <a:tbl>
              <a:tblPr firstRow="1" bandRow="1"/>
              <a:tblGrid>
                <a:gridCol w="797853">
                  <a:extLst>
                    <a:ext uri="{9D8B030D-6E8A-4147-A177-3AD203B41FA5}">
                      <a16:colId xmlns:a16="http://schemas.microsoft.com/office/drawing/2014/main" val="806187564"/>
                    </a:ext>
                  </a:extLst>
                </a:gridCol>
                <a:gridCol w="1978927">
                  <a:extLst>
                    <a:ext uri="{9D8B030D-6E8A-4147-A177-3AD203B41FA5}">
                      <a16:colId xmlns:a16="http://schemas.microsoft.com/office/drawing/2014/main" val="1093231990"/>
                    </a:ext>
                  </a:extLst>
                </a:gridCol>
                <a:gridCol w="1852109">
                  <a:extLst>
                    <a:ext uri="{9D8B030D-6E8A-4147-A177-3AD203B41FA5}">
                      <a16:colId xmlns:a16="http://schemas.microsoft.com/office/drawing/2014/main" val="670219769"/>
                    </a:ext>
                  </a:extLst>
                </a:gridCol>
                <a:gridCol w="1377532">
                  <a:extLst>
                    <a:ext uri="{9D8B030D-6E8A-4147-A177-3AD203B41FA5}">
                      <a16:colId xmlns:a16="http://schemas.microsoft.com/office/drawing/2014/main" val="2760194049"/>
                    </a:ext>
                  </a:extLst>
                </a:gridCol>
                <a:gridCol w="1377532">
                  <a:extLst>
                    <a:ext uri="{9D8B030D-6E8A-4147-A177-3AD203B41FA5}">
                      <a16:colId xmlns:a16="http://schemas.microsoft.com/office/drawing/2014/main" val="1228385757"/>
                    </a:ext>
                  </a:extLst>
                </a:gridCol>
                <a:gridCol w="3423859">
                  <a:extLst>
                    <a:ext uri="{9D8B030D-6E8A-4147-A177-3AD203B41FA5}">
                      <a16:colId xmlns:a16="http://schemas.microsoft.com/office/drawing/2014/main" val="144154777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5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UHR</a:t>
                      </a:r>
                      <a:endParaRPr lang="en-US" sz="1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5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Capacidade de Armazenamento</a:t>
                      </a:r>
                      <a:endParaRPr lang="en-US" sz="1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5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CAPEX + OPEX</a:t>
                      </a:r>
                      <a:endParaRPr lang="en-US" sz="1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5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Vida útil (anos)</a:t>
                      </a:r>
                      <a:endParaRPr lang="en-US" sz="1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500" dirty="0" err="1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Subsistema</a:t>
                      </a:r>
                      <a:endParaRPr lang="en-US" sz="15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500" kern="1200" dirty="0" err="1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Obs</a:t>
                      </a:r>
                      <a:endParaRPr lang="en-US" sz="1500" dirty="0"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133544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24h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R$ 4.632/kW 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baseline="30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Uma para </a:t>
                      </a:r>
                      <a:r>
                        <a:rPr lang="en-US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cada</a:t>
                      </a:r>
                      <a:r>
                        <a:rPr 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subsistema</a:t>
                      </a:r>
                      <a:endParaRPr 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74562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 semana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R$ 9.666/kW</a:t>
                      </a:r>
                      <a:endParaRPr 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UHE existente Barra Grande foi considerada como seu reservatório inferior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468223"/>
                  </a:ext>
                </a:extLst>
              </a:tr>
              <a:tr h="144145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 mês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R$ 10.602/kW </a:t>
                      </a:r>
                      <a:endParaRPr 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en-US" sz="14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Sudeste</a:t>
                      </a:r>
                      <a:endParaRPr lang="en-US" sz="14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UHE existente Lajeado foi considerada como seu reservatório inferior</a:t>
                      </a:r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76906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B71AF8-4939-44C6-8224-8F7E478A9532}"/>
              </a:ext>
            </a:extLst>
          </p:cNvPr>
          <p:cNvSpPr/>
          <p:nvPr/>
        </p:nvSpPr>
        <p:spPr bwMode="auto">
          <a:xfrm>
            <a:off x="692094" y="4267200"/>
            <a:ext cx="10767540" cy="1522412"/>
          </a:xfrm>
          <a:prstGeom prst="roundRect">
            <a:avLst>
              <a:gd name="adj" fmla="val 12377"/>
            </a:avLst>
          </a:prstGeom>
          <a:solidFill>
            <a:srgbClr val="DEDED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80000" marR="0" lvl="0" indent="-18000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2F50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As usinas reversíveis de armazenamento semanal e mensal foram retiradas da apresentação do Webinar “Viabilidade Econômica das Usinas Hidroelétricas Reversíveis no Sistema Interligado Nacional” realizado pelo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Gesel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  <a:p>
            <a:pPr marL="180000" marR="0" lvl="0" indent="-18000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>
                <a:srgbClr val="2F506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Esses projetos foram utilizados nessas análises preliminares para permitir a realização de cálculos na metodologia top-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down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 antes da obtenção dos resultados da abordagem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bottom-up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+mn-ea"/>
                <a:cs typeface="+mn-cs"/>
              </a:rPr>
              <a:t>. Posteriormente, as análises poderão ser refeitas considerando os custos de investimentos para os projetos obtidos com o software HERA, que está em desenvolvimento.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792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 de usinas reversíveis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C392-FB82-4EA9-9FAD-B04C033B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Considerando as usinas do slide anterior, foi feita nova otimização da expansão do sistema até 2040.</a:t>
            </a:r>
          </a:p>
          <a:p>
            <a:pPr marL="285750" indent="-285750"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O resultado foi a inclusão de uma UHR de 24h no Sudeste e outra no Nordeste.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1A8699C-CAB2-42AC-AEC6-D25C073F1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703977"/>
              </p:ext>
            </p:extLst>
          </p:nvPr>
        </p:nvGraphicFramePr>
        <p:xfrm>
          <a:off x="1181100" y="1872344"/>
          <a:ext cx="9829800" cy="2094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9F09F56-58D2-45DF-89FF-C7EC7365A449}"/>
              </a:ext>
            </a:extLst>
          </p:cNvPr>
          <p:cNvSpPr txBox="1"/>
          <p:nvPr/>
        </p:nvSpPr>
        <p:spPr>
          <a:xfrm>
            <a:off x="3049089" y="1752600"/>
            <a:ext cx="609382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Potência instalada (MW) até 2040 por tecnologia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9542A47-2D65-4E9B-8B34-A5F7F4808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366194"/>
              </p:ext>
            </p:extLst>
          </p:nvPr>
        </p:nvGraphicFramePr>
        <p:xfrm>
          <a:off x="2209800" y="4343400"/>
          <a:ext cx="83820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1EE9AAD-0323-402A-AEF5-71121A974917}"/>
              </a:ext>
            </a:extLst>
          </p:cNvPr>
          <p:cNvSpPr txBox="1"/>
          <p:nvPr/>
        </p:nvSpPr>
        <p:spPr>
          <a:xfrm>
            <a:off x="2438400" y="4343400"/>
            <a:ext cx="609382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Potência instalada (MW) de UHR por subsistema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09BB6C-B361-4F15-B210-20675B947012}"/>
              </a:ext>
            </a:extLst>
          </p:cNvPr>
          <p:cNvSpPr txBox="1">
            <a:spLocks/>
          </p:cNvSpPr>
          <p:nvPr/>
        </p:nvSpPr>
        <p:spPr bwMode="auto">
          <a:xfrm>
            <a:off x="457200" y="3989386"/>
            <a:ext cx="11353800" cy="55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-18288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548640" indent="-13716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14400" indent="-13716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280160" indent="-13716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645920" indent="-13716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b="0" kern="0" dirty="0"/>
              <a:t>Se for desconsiderado o compartilhamento de reserva, altera-se a potência instalada de reversível por subsistema</a:t>
            </a:r>
            <a:endParaRPr lang="en-US" sz="1600" b="0" kern="0" dirty="0"/>
          </a:p>
        </p:txBody>
      </p:sp>
    </p:spTree>
    <p:extLst>
      <p:ext uri="{BB962C8B-B14F-4D97-AF65-F5344CB8AC3E}">
        <p14:creationId xmlns:p14="http://schemas.microsoft.com/office/powerpoint/2010/main" val="279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  <a:p>
            <a:r>
              <a:rPr lang="pt-BR" dirty="0"/>
              <a:t>Pesquisa bibliográfica e documental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Modelo computacional</a:t>
            </a:r>
          </a:p>
          <a:p>
            <a:r>
              <a:rPr lang="pt-BR" dirty="0"/>
              <a:t>Contribuições externas</a:t>
            </a:r>
          </a:p>
          <a:p>
            <a:r>
              <a:rPr lang="pt-BR" dirty="0"/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26306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Sensibilidade ao CAPEX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C392-FB82-4EA9-9FAD-B04C033BD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pt-BR" sz="1600" dirty="0"/>
              <a:t>A mesma otimização foi feita diversas vezes alterando somente o custos de investimento das </a:t>
            </a:r>
            <a:r>
              <a:rPr lang="pt-BR" sz="1600" dirty="0" err="1"/>
              <a:t>UHRs</a:t>
            </a:r>
            <a:r>
              <a:rPr lang="pt-BR" sz="1600" dirty="0"/>
              <a:t> de armazenamento semanal e mensal. Os seguintes casos foram considerados: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6E226C-DD3E-4AFB-B7C4-5F899682FB33}"/>
              </a:ext>
            </a:extLst>
          </p:cNvPr>
          <p:cNvGraphicFramePr>
            <a:graphicFrameLocks noGrp="1"/>
          </p:cNvGraphicFramePr>
          <p:nvPr/>
        </p:nvGraphicFramePr>
        <p:xfrm>
          <a:off x="552044" y="1637506"/>
          <a:ext cx="11011712" cy="2086320"/>
        </p:xfrm>
        <a:graphic>
          <a:graphicData uri="http://schemas.openxmlformats.org/drawingml/2006/table">
            <a:tbl>
              <a:tblPr firstRow="1" bandRow="1"/>
              <a:tblGrid>
                <a:gridCol w="1332000">
                  <a:extLst>
                    <a:ext uri="{9D8B030D-6E8A-4147-A177-3AD203B41FA5}">
                      <a16:colId xmlns:a16="http://schemas.microsoft.com/office/drawing/2014/main" val="80618756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093231990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670219769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2760194049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1563969840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1228385757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1441547779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122795987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2388043888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484640716"/>
                    </a:ext>
                  </a:extLst>
                </a:gridCol>
                <a:gridCol w="957964">
                  <a:extLst>
                    <a:ext uri="{9D8B030D-6E8A-4147-A177-3AD203B41FA5}">
                      <a16:colId xmlns:a16="http://schemas.microsoft.com/office/drawing/2014/main" val="34224455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# Caso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2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Referência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2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2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200" kern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+mj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13354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CAPEX</a:t>
                      </a:r>
                    </a:p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UHRs</a:t>
                      </a: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de 24h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R$ 4.632/kW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Myriad Pro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Não muda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>
                            <a:lumMod val="75000"/>
                            <a:lumOff val="25000"/>
                          </a:srgbClr>
                        </a:solidFill>
                        <a:effectLst/>
                        <a:uLnTx/>
                        <a:uFillTx/>
                        <a:latin typeface="Myriad Pr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47456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CAPEX</a:t>
                      </a:r>
                    </a:p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UHR semanal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R$ 9.666/kW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R$ 4.632/kW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R$ 4678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% 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R$ 4748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2.5%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R$ 4864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R$ 4979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7.5%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R$ 5095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R$ 5558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R$ 6022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R$ 6948 /kW</a:t>
                      </a:r>
                    </a:p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76906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CAPEX</a:t>
                      </a:r>
                    </a:p>
                    <a:p>
                      <a:pPr algn="ctr" fontAlgn="ctr">
                        <a:lnSpc>
                          <a:spcPts val="2000"/>
                        </a:lnSpc>
                        <a:spcBef>
                          <a:spcPts val="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UHR mensal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ts val="2000"/>
                        </a:lnSpc>
                        <a:spcBef>
                          <a:spcPts val="750"/>
                        </a:spcBef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R$ 10.602/kW 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ts val="2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R$ 4.632/kW</a:t>
                      </a:r>
                      <a:endParaRPr 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% 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2.5%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 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7.5%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ts val="2000"/>
                        </a:lnSpc>
                      </a:pPr>
                      <a:r>
                        <a:rPr lang="pt-BR" sz="12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50% </a:t>
                      </a:r>
                      <a:r>
                        <a:rPr lang="pt-BR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maior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702857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120270C5-2FCB-4D6E-A162-00DFC4119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842989"/>
              </p:ext>
            </p:extLst>
          </p:nvPr>
        </p:nvGraphicFramePr>
        <p:xfrm>
          <a:off x="6195174" y="3908884"/>
          <a:ext cx="5276215" cy="2345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E016558-4A0C-4994-9EE4-A24BCC53867B}"/>
              </a:ext>
            </a:extLst>
          </p:cNvPr>
          <p:cNvSpPr/>
          <p:nvPr/>
        </p:nvSpPr>
        <p:spPr bwMode="auto">
          <a:xfrm>
            <a:off x="552044" y="3931673"/>
            <a:ext cx="5235106" cy="2261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F5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A reversível de armazenamento semanal não entrou no sistema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F5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A capacidade instalada </a:t>
            </a:r>
            <a:r>
              <a:rPr lang="pt-BR" sz="1400" b="0" dirty="0">
                <a:solidFill>
                  <a:srgbClr val="000000">
                    <a:lumMod val="75000"/>
                    <a:lumOff val="25000"/>
                  </a:srgbClr>
                </a:solidFill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por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 tecnologia não varia, mantendo os 9.3 GW de reversível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F5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A reversível de 24h do Sudeste compensa a redução da capacidade instalada da UHR mensal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2F5066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Myriad Pro"/>
                <a:ea typeface="Times New Roman" panose="02020603050405020304" pitchFamily="18" charset="0"/>
                <a:cs typeface="Times New Roman" panose="02020603050405020304" pitchFamily="18" charset="0"/>
              </a:rPr>
              <a:t>A partir do CAPEX 7.5% maior, não houve mais entrada da UHR mensal e, por isso, os casos não foram incluídos no gráfico ao lado.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AD506A-88AD-4E1A-B431-FCA7779970BD}"/>
              </a:ext>
            </a:extLst>
          </p:cNvPr>
          <p:cNvSpPr txBox="1"/>
          <p:nvPr/>
        </p:nvSpPr>
        <p:spPr>
          <a:xfrm>
            <a:off x="6020080" y="3951978"/>
            <a:ext cx="40093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Potência instalada (MW) para cada aumento no CAPEX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4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4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das reversíveis no sistema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4CF4B7-E422-4E62-86AB-8580D32E3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/>
          <a:p>
            <a:pPr marL="285750" indent="-285750"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Para visualizar de forma preliminar a operação das reversíveis no SEB de 2040, foi selecionado um cenário hidrológico seco e um úmido. Os cenários hidrológicos são uma forma simplificada do SDDP de representar o histórico de vazões.</a:t>
            </a:r>
          </a:p>
          <a:p>
            <a:pPr marL="285750" indent="-285750"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O caso escolhido para isso considera que todas as reversíveis têm o mesmo custo de investimento (</a:t>
            </a:r>
            <a:r>
              <a:rPr lang="pt-BR" sz="1600" b="1" dirty="0"/>
              <a:t>Caso 1</a:t>
            </a:r>
            <a:r>
              <a:rPr lang="pt-BR" sz="1600" dirty="0"/>
              <a:t>), para o qual houve a instalação de uma UHR de armazenamento mensal e de 3 </a:t>
            </a:r>
            <a:r>
              <a:rPr lang="pt-BR" sz="1600" dirty="0" err="1"/>
              <a:t>UHRs</a:t>
            </a:r>
            <a:r>
              <a:rPr lang="pt-BR" sz="1600" dirty="0"/>
              <a:t> de armazenamento diário.</a:t>
            </a:r>
          </a:p>
          <a:p>
            <a:pPr marL="285750" indent="-285750">
              <a:buClr>
                <a:srgbClr val="2F5066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A operação da reversível está muito relacionada com o custo marginal da operação, já que a UHR busca bombear água (gastar energia) em momentos de custo baixo e gerar energia quando o custo está maior. Isso pode ser exemplificado, considerando um dia típico no mês de março de um cenário seco.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51BA78-12FD-463E-9408-6CF24ABA0A13}"/>
              </a:ext>
            </a:extLst>
          </p:cNvPr>
          <p:cNvCxnSpPr/>
          <p:nvPr/>
        </p:nvCxnSpPr>
        <p:spPr>
          <a:xfrm flipV="1">
            <a:off x="4267200" y="3534359"/>
            <a:ext cx="0" cy="732841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0" name="Text Box 11">
            <a:extLst>
              <a:ext uri="{FF2B5EF4-FFF2-40B4-BE49-F238E27FC236}">
                <a16:creationId xmlns:a16="http://schemas.microsoft.com/office/drawing/2014/main" id="{DD53C9DF-4413-47A3-AF93-71D06B24076F}"/>
              </a:ext>
            </a:extLst>
          </p:cNvPr>
          <p:cNvSpPr txBox="1"/>
          <p:nvPr/>
        </p:nvSpPr>
        <p:spPr>
          <a:xfrm>
            <a:off x="4295775" y="3687467"/>
            <a:ext cx="2562225" cy="171450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5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yriad Pro Black"/>
                <a:ea typeface="Times New Roman" panose="02020603050405020304" pitchFamily="18" charset="0"/>
                <a:cs typeface="Times New Roman" panose="02020603050405020304" pitchFamily="18" charset="0"/>
              </a:rPr>
              <a:t>Enchimento do reservatório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Myriad Pro Black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5E2169D2-CF89-40EA-A462-2A448445A666}"/>
              </a:ext>
            </a:extLst>
          </p:cNvPr>
          <p:cNvSpPr txBox="1"/>
          <p:nvPr/>
        </p:nvSpPr>
        <p:spPr>
          <a:xfrm>
            <a:off x="8020050" y="3657600"/>
            <a:ext cx="1123950" cy="23118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ts val="15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yriad Pro Black"/>
                <a:ea typeface="Times New Roman" panose="02020603050405020304" pitchFamily="18" charset="0"/>
                <a:cs typeface="Times New Roman" panose="02020603050405020304" pitchFamily="18" charset="0"/>
              </a:rPr>
              <a:t>Geração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Myriad Pro Black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33E0DB-4788-44AE-9BF3-AFE87DA8C8D3}"/>
              </a:ext>
            </a:extLst>
          </p:cNvPr>
          <p:cNvCxnSpPr/>
          <p:nvPr/>
        </p:nvCxnSpPr>
        <p:spPr>
          <a:xfrm flipV="1">
            <a:off x="9296400" y="3536923"/>
            <a:ext cx="0" cy="730277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F6878C-4CA3-485C-9DDC-E869D0BF8F14}"/>
              </a:ext>
            </a:extLst>
          </p:cNvPr>
          <p:cNvSpPr txBox="1"/>
          <p:nvPr/>
        </p:nvSpPr>
        <p:spPr>
          <a:xfrm>
            <a:off x="2276745" y="3228655"/>
            <a:ext cx="720089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Geração das Reversíveis e CMO do Sudeste por hora para o mês de março em um cenário seco</a:t>
            </a:r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5794B78-A818-4296-BB3A-147DA0F6E2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287244"/>
              </p:ext>
            </p:extLst>
          </p:nvPr>
        </p:nvGraphicFramePr>
        <p:xfrm>
          <a:off x="476793" y="3540637"/>
          <a:ext cx="1080080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CF4CED-18B4-41E7-9D98-0456ED8BCE03}"/>
              </a:ext>
            </a:extLst>
          </p:cNvPr>
          <p:cNvCxnSpPr/>
          <p:nvPr/>
        </p:nvCxnSpPr>
        <p:spPr>
          <a:xfrm flipV="1">
            <a:off x="6705600" y="3534359"/>
            <a:ext cx="0" cy="732841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41B7C9-9D53-45AF-B5F9-B6F0A75DE922}"/>
              </a:ext>
            </a:extLst>
          </p:cNvPr>
          <p:cNvCxnSpPr/>
          <p:nvPr/>
        </p:nvCxnSpPr>
        <p:spPr>
          <a:xfrm flipV="1">
            <a:off x="8077200" y="3534359"/>
            <a:ext cx="0" cy="732841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50000"/>
              </a:sysClr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1086168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das reversíveis no sistema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EE2F-A0BC-41D3-9B15-FC863072A5DF}"/>
              </a:ext>
            </a:extLst>
          </p:cNvPr>
          <p:cNvSpPr txBox="1"/>
          <p:nvPr/>
        </p:nvSpPr>
        <p:spPr>
          <a:xfrm>
            <a:off x="381000" y="1068388"/>
            <a:ext cx="11416937" cy="374571"/>
          </a:xfrm>
          <a:prstGeom prst="roundRect">
            <a:avLst/>
          </a:prstGeom>
          <a:solidFill>
            <a:srgbClr val="2F50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Cenário Úmido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EB059-5093-4FD9-8AB4-8EB507D1A6C5}"/>
              </a:ext>
            </a:extLst>
          </p:cNvPr>
          <p:cNvGrpSpPr/>
          <p:nvPr/>
        </p:nvGrpSpPr>
        <p:grpSpPr>
          <a:xfrm>
            <a:off x="387531" y="2093873"/>
            <a:ext cx="11403874" cy="4078800"/>
            <a:chOff x="394063" y="2093873"/>
            <a:chExt cx="11403874" cy="4078800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2A530508-0489-4776-B336-8D68A830CF5E}"/>
                </a:ext>
              </a:extLst>
            </p:cNvPr>
            <p:cNvGraphicFramePr/>
            <p:nvPr/>
          </p:nvGraphicFramePr>
          <p:xfrm>
            <a:off x="394063" y="2094110"/>
            <a:ext cx="5276215" cy="40783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CCD6910A-84D8-490F-B395-0C062869B89D}"/>
                </a:ext>
              </a:extLst>
            </p:cNvPr>
            <p:cNvGraphicFramePr/>
            <p:nvPr/>
          </p:nvGraphicFramePr>
          <p:xfrm>
            <a:off x="6030823" y="2093873"/>
            <a:ext cx="5767114" cy="4078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258063-6A70-4FF1-B00B-810C9B471300}"/>
              </a:ext>
            </a:extLst>
          </p:cNvPr>
          <p:cNvSpPr txBox="1"/>
          <p:nvPr/>
        </p:nvSpPr>
        <p:spPr>
          <a:xfrm>
            <a:off x="603068" y="1600200"/>
            <a:ext cx="5060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Geração (MW) por fonte e por hora em um dia típico de junho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487E0-0F5C-408A-9248-ED090EAC321F}"/>
              </a:ext>
            </a:extLst>
          </p:cNvPr>
          <p:cNvSpPr txBox="1"/>
          <p:nvPr/>
        </p:nvSpPr>
        <p:spPr>
          <a:xfrm>
            <a:off x="6398956" y="1600200"/>
            <a:ext cx="506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Capacidade alocada na reserva (MW) por fonte e por hora em um dia típico de junho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644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F87-0D48-4CAA-9084-FB94DD2F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Operação das reversíveis no sistema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86571-2470-4601-8F08-97372752B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6444DCD-DD8C-49E0-BC11-9AAD323B4E7F}" type="slidenum">
              <a:rPr kumimoji="0" lang="pt-BR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BEE2F-A0BC-41D3-9B15-FC863072A5DF}"/>
              </a:ext>
            </a:extLst>
          </p:cNvPr>
          <p:cNvSpPr txBox="1"/>
          <p:nvPr/>
        </p:nvSpPr>
        <p:spPr>
          <a:xfrm>
            <a:off x="380999" y="1068388"/>
            <a:ext cx="11416937" cy="374571"/>
          </a:xfrm>
          <a:prstGeom prst="roundRect">
            <a:avLst/>
          </a:prstGeom>
          <a:solidFill>
            <a:srgbClr val="2F50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 Black"/>
                <a:ea typeface="+mn-ea"/>
                <a:cs typeface="+mn-cs"/>
              </a:rPr>
              <a:t>Cenário Seco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248C4-BC11-43CD-9D1A-9C2A8D51239A}"/>
              </a:ext>
            </a:extLst>
          </p:cNvPr>
          <p:cNvGrpSpPr/>
          <p:nvPr/>
        </p:nvGrpSpPr>
        <p:grpSpPr>
          <a:xfrm>
            <a:off x="537087" y="2169600"/>
            <a:ext cx="11104761" cy="4078800"/>
            <a:chOff x="380999" y="1828800"/>
            <a:chExt cx="11104761" cy="407880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2A530508-0489-4776-B336-8D68A830CF5E}"/>
                </a:ext>
              </a:extLst>
            </p:cNvPr>
            <p:cNvGraphicFramePr/>
            <p:nvPr/>
          </p:nvGraphicFramePr>
          <p:xfrm>
            <a:off x="380999" y="1828800"/>
            <a:ext cx="5277485" cy="4078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CCD6910A-84D8-490F-B395-0C062869B89D}"/>
                </a:ext>
              </a:extLst>
            </p:cNvPr>
            <p:cNvGraphicFramePr/>
            <p:nvPr/>
          </p:nvGraphicFramePr>
          <p:xfrm>
            <a:off x="6209545" y="1828800"/>
            <a:ext cx="5276215" cy="4078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0D5F19-DDB6-4090-8443-806AF3EBA807}"/>
              </a:ext>
            </a:extLst>
          </p:cNvPr>
          <p:cNvSpPr txBox="1"/>
          <p:nvPr/>
        </p:nvSpPr>
        <p:spPr>
          <a:xfrm>
            <a:off x="603068" y="1600200"/>
            <a:ext cx="5060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Geração (MW) por fonte e por hora em um dia típico de setembro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B93EA-933D-45E0-9DAD-74DE23B853E3}"/>
              </a:ext>
            </a:extLst>
          </p:cNvPr>
          <p:cNvSpPr txBox="1"/>
          <p:nvPr/>
        </p:nvSpPr>
        <p:spPr>
          <a:xfrm>
            <a:off x="6398956" y="1600200"/>
            <a:ext cx="50606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Capacidade alocada na reserva (MW) por fonte e por hora em um dia típico de setembro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960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Cenários regulatórios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Otimização para estudos de alternativas</a:t>
            </a:r>
          </a:p>
          <a:p>
            <a:pPr lvl="1"/>
            <a:r>
              <a:rPr lang="pt-BR" sz="1800" b="1" dirty="0"/>
              <a:t>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Arranjos de engenharia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518182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Delimitação da Área Ativa de Rio</a:t>
            </a:r>
          </a:p>
          <a:p>
            <a:pPr lvl="1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Fases:</a:t>
            </a:r>
          </a:p>
          <a:p>
            <a:pPr lvl="2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Implementação do framework ARA da TNC</a:t>
            </a:r>
          </a:p>
          <a:p>
            <a:pPr lvl="3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Mapeamento de funções do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ArcGis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 para o GRASS</a:t>
            </a:r>
          </a:p>
          <a:p>
            <a:pPr lvl="2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Integração do framework ao HERA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45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Meio ambiente: </a:t>
            </a:r>
            <a:r>
              <a:rPr lang="pt-BR" sz="2600" b="1" i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Blue print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de conservação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B476F-138A-46FC-A6AC-A0877CC33D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9400" y="1828800"/>
            <a:ext cx="4607511" cy="34101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60238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Delimitação da Área Ativa de Rio</a:t>
            </a:r>
          </a:p>
          <a:p>
            <a:pPr lvl="1">
              <a:spcAft>
                <a:spcPts val="600"/>
              </a:spcAft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Implementação do framework ARA da TNC </a:t>
            </a:r>
          </a:p>
          <a:p>
            <a:pPr lvl="2">
              <a:spcAft>
                <a:spcPts val="600"/>
              </a:spcAft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Fases concluídas:</a:t>
            </a:r>
          </a:p>
          <a:p>
            <a:pPr lvl="3" algn="l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Pré-processamento do modelo digital de terreno</a:t>
            </a:r>
          </a:p>
          <a:p>
            <a:pPr lvl="3" algn="l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Construção do mapa do custo de escoamento </a:t>
            </a:r>
            <a:b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</a:b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lateral da água</a:t>
            </a:r>
          </a:p>
          <a:p>
            <a:pPr lvl="3" algn="l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Delimitação das áreas ribeirinhas e áreas alagáveis</a:t>
            </a:r>
          </a:p>
          <a:p>
            <a:pPr lvl="3" algn="l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Construção do mapa de índice de humidade</a:t>
            </a:r>
          </a:p>
          <a:p>
            <a:pPr lvl="2">
              <a:spcAft>
                <a:spcPts val="600"/>
              </a:spcAft>
            </a:pP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Fases em andamento</a:t>
            </a:r>
          </a:p>
          <a:p>
            <a:pPr lvl="3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Refinamento do mapa de áreas alagáveis (15% concluído)</a:t>
            </a:r>
          </a:p>
          <a:p>
            <a:pPr lvl="3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Construção do mapa de contribuição de material (20% concluído) </a:t>
            </a:r>
          </a:p>
          <a:p>
            <a:pPr lvl="1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Integração ao HERA: não iniciado	</a:t>
            </a:r>
          </a:p>
          <a:p>
            <a:pPr lvl="2"/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46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Meio ambiente: </a:t>
            </a:r>
            <a:r>
              <a:rPr lang="pt-BR" sz="2600" b="1" i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Blue print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de conservação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D9A6859-FC68-4DC0-860D-521DBD8DF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2281159"/>
            <a:ext cx="533400" cy="533400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2271FD81-2DCC-463C-B28C-5954B4889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2895600"/>
            <a:ext cx="533400" cy="533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6EE2F0C3-4D76-42D2-8CA1-677F6B86A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3529846"/>
            <a:ext cx="533400" cy="533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4253496E-9DAC-40C5-8EF1-F70E41F79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5600" y="4026734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81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Delimitação da Área Ativa de Rio</a:t>
            </a:r>
          </a:p>
          <a:p>
            <a:pPr lvl="1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Fluxo de trabalho do passo 5 do ARA: Refinamento do mapa de áreas alagáveis </a:t>
            </a:r>
          </a:p>
          <a:p>
            <a:pPr lvl="2"/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47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Meio ambiente: </a:t>
            </a:r>
            <a:r>
              <a:rPr lang="pt-BR" sz="2600" b="1" i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Blue print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de conservação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15AE5-C20F-47C2-AC4F-362A8A162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00722"/>
            <a:ext cx="11353800" cy="40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73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Delimitação da Área Ativa de Rio</a:t>
            </a:r>
          </a:p>
          <a:p>
            <a:pPr lvl="2"/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48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Meio ambiente: </a:t>
            </a:r>
            <a:r>
              <a:rPr lang="pt-BR" sz="2600" b="1" i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Blue print</a:t>
            </a:r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de conservação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10BEA-E779-4976-B9A7-84900DFA4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809750"/>
            <a:ext cx="2590800" cy="2696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38D34-95ED-4317-9FDF-1FF34B049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427" y="2298024"/>
            <a:ext cx="3059095" cy="29792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3D41C3-C07A-4FC9-8CE0-C557AE449BB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75523" y="2514600"/>
            <a:ext cx="2965450" cy="3330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76B855C-8E39-486E-B0D6-0072016D182A}"/>
              </a:ext>
            </a:extLst>
          </p:cNvPr>
          <p:cNvSpPr/>
          <p:nvPr/>
        </p:nvSpPr>
        <p:spPr bwMode="auto">
          <a:xfrm>
            <a:off x="804246" y="4572000"/>
            <a:ext cx="2624755" cy="36933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Rede de drenagem inferida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3C985B-A7EA-4F55-8B9B-DDAC743EBD59}"/>
              </a:ext>
            </a:extLst>
          </p:cNvPr>
          <p:cNvSpPr/>
          <p:nvPr/>
        </p:nvSpPr>
        <p:spPr bwMode="auto">
          <a:xfrm>
            <a:off x="3824427" y="5322838"/>
            <a:ext cx="3059095" cy="36933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Mapa de custos de escoamento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D27BD4B-249F-4A45-8B4C-82D50FFB7CD8}"/>
              </a:ext>
            </a:extLst>
          </p:cNvPr>
          <p:cNvSpPr/>
          <p:nvPr/>
        </p:nvSpPr>
        <p:spPr bwMode="auto">
          <a:xfrm>
            <a:off x="7275523" y="5904405"/>
            <a:ext cx="2965450" cy="36933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Zonas ribeirinhas e alagáveis</a:t>
            </a:r>
          </a:p>
        </p:txBody>
      </p:sp>
    </p:spTree>
    <p:extLst>
      <p:ext uri="{BB962C8B-B14F-4D97-AF65-F5344CB8AC3E}">
        <p14:creationId xmlns:p14="http://schemas.microsoft.com/office/powerpoint/2010/main" val="3687672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Cenários regulatórios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Otimização para estudos de alternativas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Meio ambiente</a:t>
            </a:r>
          </a:p>
          <a:p>
            <a:pPr lvl="1"/>
            <a:r>
              <a:rPr lang="pt-BR" sz="1800" b="1" dirty="0"/>
              <a:t>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2467200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Pesquisa bibliográfica e documental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Modelo computacional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Contribuições externas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41889958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Critérios de projeto:  dimensionamento e características principais  </a:t>
            </a:r>
          </a:p>
          <a:p>
            <a:pPr lvl="1"/>
            <a:r>
              <a:rPr lang="pt-BR" dirty="0"/>
              <a:t>Equipamentos mecânicos</a:t>
            </a:r>
          </a:p>
          <a:p>
            <a:pPr lvl="1"/>
            <a:r>
              <a:rPr lang="pt-BR" dirty="0"/>
              <a:t>Equipamentos elétricos</a:t>
            </a:r>
          </a:p>
          <a:p>
            <a:r>
              <a:rPr lang="pt-BR" dirty="0"/>
              <a:t>Peso de equipamentos para definição de custos</a:t>
            </a:r>
          </a:p>
          <a:p>
            <a:r>
              <a:rPr lang="pt-BR" dirty="0"/>
              <a:t>Planilhas de dimensionamento de turbinas</a:t>
            </a:r>
          </a:p>
          <a:p>
            <a:pPr lvl="1"/>
            <a:r>
              <a:rPr lang="pt-BR" dirty="0"/>
              <a:t>Francis reversível (50 e 60 Hz)</a:t>
            </a:r>
          </a:p>
          <a:p>
            <a:pPr lvl="1"/>
            <a:r>
              <a:rPr lang="pt-BR" dirty="0" err="1"/>
              <a:t>Pelton</a:t>
            </a:r>
            <a:r>
              <a:rPr lang="pt-BR" dirty="0"/>
              <a:t> (50 e 60 Hz)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50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Arranjos de engenharia</a:t>
            </a:r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17D34F90-D26B-4C25-B035-466C886EF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483389"/>
              </p:ext>
            </p:extLst>
          </p:nvPr>
        </p:nvGraphicFramePr>
        <p:xfrm>
          <a:off x="7162800" y="1644239"/>
          <a:ext cx="3839634" cy="4756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2" imgW="6620799" imgH="8190476" progId="Paint.Picture">
                  <p:embed/>
                </p:oleObj>
              </mc:Choice>
              <mc:Fallback>
                <p:oleObj name="Imagem de Bitmap" r:id="rId2" imgW="6620799" imgH="8190476" progId="Paint.Pictur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17D34F90-D26B-4C25-B035-466C886EFC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644239"/>
                        <a:ext cx="3839634" cy="475656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937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Pesquisa bibliográfica e documental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/>
              <a:t>Modelo computacional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Contribuições externas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9046083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computacional</a:t>
            </a:r>
          </a:p>
          <a:p>
            <a:pPr lvl="1"/>
            <a:r>
              <a:rPr lang="pt-BR" sz="1800" b="1" dirty="0"/>
              <a:t>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Engenharia</a:t>
            </a:r>
          </a:p>
        </p:txBody>
      </p:sp>
    </p:spTree>
    <p:extLst>
      <p:ext uri="{BB962C8B-B14F-4D97-AF65-F5344CB8AC3E}">
        <p14:creationId xmlns:p14="http://schemas.microsoft.com/office/powerpoint/2010/main" val="213497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Foi implementado um sistema de banco de dados com modelos para representação de locais candidatos, reservatórios e barragens</a:t>
            </a:r>
          </a:p>
          <a:p>
            <a:r>
              <a:rPr lang="pt-BR" dirty="0"/>
              <a:t>A interface visual inclui um mapa com camadas para representação gráfica de locais candidatos, barragens, reservatórios e resultados de buscas de locais (com reservatório existente e circuito fechado)</a:t>
            </a:r>
          </a:p>
          <a:p>
            <a:r>
              <a:rPr lang="pt-BR" dirty="0"/>
              <a:t>Ferramentas já em funcionamento:</a:t>
            </a:r>
          </a:p>
          <a:p>
            <a:pPr lvl="1"/>
            <a:r>
              <a:rPr lang="pt-BR" dirty="0"/>
              <a:t>Busca de locais candidatos para usinas com reservatório existente</a:t>
            </a:r>
          </a:p>
          <a:p>
            <a:pPr lvl="1"/>
            <a:r>
              <a:rPr lang="pt-BR" dirty="0"/>
              <a:t>Busca de locais candidatos para usinas de cilco fechado</a:t>
            </a:r>
          </a:p>
          <a:p>
            <a:pPr lvl="1"/>
            <a:r>
              <a:rPr lang="pt-BR" dirty="0"/>
              <a:t>Traçado simplificado de reservatórios e visualização de suas informações</a:t>
            </a:r>
          </a:p>
          <a:p>
            <a:pPr lvl="1"/>
            <a:r>
              <a:rPr lang="pt-BR" dirty="0"/>
              <a:t>Cálculo de métricas de impactos sócio-ambientais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53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</a:t>
            </a:r>
          </a:p>
        </p:txBody>
      </p:sp>
    </p:spTree>
    <p:extLst>
      <p:ext uri="{BB962C8B-B14F-4D97-AF65-F5344CB8AC3E}">
        <p14:creationId xmlns:p14="http://schemas.microsoft.com/office/powerpoint/2010/main" val="2740320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ABF2-8A27-4355-83FA-AF939CCC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GIS – Busca de locais candidatos para usinas com reservatório existente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0DD126-4E37-4B99-AC9E-EB393D220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54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A5718-EC98-4D1C-8EFC-30CE8032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94" y="1528291"/>
            <a:ext cx="3584721" cy="322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388E8-0601-4619-AC7B-CC58FF68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494" y="1528290"/>
            <a:ext cx="3423374" cy="3223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DD40B3-8140-4779-9575-0282F215B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1524000"/>
            <a:ext cx="3426426" cy="32234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E01613-74E2-4D7D-BDB1-9F8A0D9DFD42}"/>
              </a:ext>
            </a:extLst>
          </p:cNvPr>
          <p:cNvSpPr txBox="1"/>
          <p:nvPr/>
        </p:nvSpPr>
        <p:spPr>
          <a:xfrm>
            <a:off x="762000" y="4857046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Busca no entorno de um reservatório existente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75391-DB1E-4F92-9836-5632A3B8431D}"/>
              </a:ext>
            </a:extLst>
          </p:cNvPr>
          <p:cNvSpPr txBox="1"/>
          <p:nvPr/>
        </p:nvSpPr>
        <p:spPr>
          <a:xfrm>
            <a:off x="4495800" y="4857046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Mapa comparativo de estimativas de custos para diferentes locais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5D8149-01DE-4C36-A5C8-33649320DBD1}"/>
              </a:ext>
            </a:extLst>
          </p:cNvPr>
          <p:cNvSpPr txBox="1"/>
          <p:nvPr/>
        </p:nvSpPr>
        <p:spPr>
          <a:xfrm>
            <a:off x="8304513" y="4857046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Escolha de locais candidatos e traçado de reservatórios</a:t>
            </a:r>
          </a:p>
        </p:txBody>
      </p:sp>
    </p:spTree>
    <p:extLst>
      <p:ext uri="{BB962C8B-B14F-4D97-AF65-F5344CB8AC3E}">
        <p14:creationId xmlns:p14="http://schemas.microsoft.com/office/powerpoint/2010/main" val="3252872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E141C-030F-4517-95A3-074A1816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GIS – Busca de locais candidatos para usinas de ciclo fechado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8E98F-723F-41D8-AF85-1198C021A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55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2378C-5706-4726-82B7-1931EC7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3" y="1600201"/>
            <a:ext cx="3331957" cy="3203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C32D33-EF80-4F53-9128-A53AAC708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11" y="1600200"/>
            <a:ext cx="3365489" cy="3199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9411F-CEF1-4EC6-AAD1-5B3EDE63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153" y="1603744"/>
            <a:ext cx="3412415" cy="3199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05C846-A670-4371-9405-2D70EA6A0669}"/>
              </a:ext>
            </a:extLst>
          </p:cNvPr>
          <p:cNvSpPr txBox="1"/>
          <p:nvPr/>
        </p:nvSpPr>
        <p:spPr>
          <a:xfrm>
            <a:off x="581921" y="4799841"/>
            <a:ext cx="31242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Busca em uma área selecionada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22BE2B-9FF7-448B-B9BB-45867166D08C}"/>
              </a:ext>
            </a:extLst>
          </p:cNvPr>
          <p:cNvSpPr txBox="1"/>
          <p:nvPr/>
        </p:nvSpPr>
        <p:spPr>
          <a:xfrm>
            <a:off x="4451355" y="4799841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Mapa comparativo de estimativas de custos para diferentes locais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20671E-ADF5-456A-AF74-2B32BA8D4A75}"/>
              </a:ext>
            </a:extLst>
          </p:cNvPr>
          <p:cNvSpPr txBox="1"/>
          <p:nvPr/>
        </p:nvSpPr>
        <p:spPr>
          <a:xfrm>
            <a:off x="8388260" y="4799840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Escolha de locais candidatos e traçado de reservatórios</a:t>
            </a:r>
          </a:p>
        </p:txBody>
      </p:sp>
    </p:spTree>
    <p:extLst>
      <p:ext uri="{BB962C8B-B14F-4D97-AF65-F5344CB8AC3E}">
        <p14:creationId xmlns:p14="http://schemas.microsoft.com/office/powerpoint/2010/main" val="1717420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E291-5230-49F2-944D-0761D288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GIS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7CCA-8972-47D9-8387-9304BAEA6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Próximos passos:</a:t>
            </a:r>
          </a:p>
          <a:p>
            <a:pPr lvl="1"/>
            <a:r>
              <a:rPr lang="pt-BR" dirty="0"/>
              <a:t>Ajustes de parâmetros nos algoritmos de busca</a:t>
            </a:r>
          </a:p>
          <a:p>
            <a:pPr lvl="1"/>
            <a:r>
              <a:rPr lang="pt-BR" dirty="0"/>
              <a:t>Incorporar o algorítmo de programação inteira (MIP) para traçado otimizado dos reservatórios</a:t>
            </a:r>
          </a:p>
          <a:p>
            <a:pPr lvl="1"/>
            <a:r>
              <a:rPr lang="pt-BR" dirty="0"/>
              <a:t>Iniciar estudo em um caso real para validar a metodologia</a:t>
            </a:r>
          </a:p>
          <a:p>
            <a:pPr lvl="1"/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25BAD-07E2-4C48-99AD-A9C114723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23038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Modelo computacional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GIS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Meio ambiente</a:t>
            </a:r>
          </a:p>
          <a:p>
            <a:pPr lvl="1"/>
            <a:r>
              <a:rPr lang="pt-BR" sz="1800" b="1" dirty="0"/>
              <a:t>Engenharia</a:t>
            </a:r>
          </a:p>
        </p:txBody>
      </p:sp>
    </p:spTree>
    <p:extLst>
      <p:ext uri="{BB962C8B-B14F-4D97-AF65-F5344CB8AC3E}">
        <p14:creationId xmlns:p14="http://schemas.microsoft.com/office/powerpoint/2010/main" val="1792234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674812"/>
          </a:xfrm>
        </p:spPr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Foi implementado um sistema de banco de dados com modelos para a representação das principais estruturas das usinas reversíveis</a:t>
            </a:r>
          </a:p>
          <a:p>
            <a:r>
              <a:rPr lang="pt-BR" dirty="0"/>
              <a:t>Visualização das estruturas no mapa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58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2B7B1-3719-4BA8-A249-442DDC03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969954"/>
            <a:ext cx="2603260" cy="2469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08DF6-D3FC-48B7-B1B9-1FACDDE2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973388"/>
            <a:ext cx="2603260" cy="2466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10AFB5-C691-48E4-AD6B-398FB280368A}"/>
              </a:ext>
            </a:extLst>
          </p:cNvPr>
          <p:cNvSpPr txBox="1"/>
          <p:nvPr/>
        </p:nvSpPr>
        <p:spPr>
          <a:xfrm>
            <a:off x="2177930" y="5443282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Estruturas de barramento e tomada d’água no reservatório superior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5A136F-224F-42A2-8A24-177B953FD3EA}"/>
              </a:ext>
            </a:extLst>
          </p:cNvPr>
          <p:cNvSpPr txBox="1"/>
          <p:nvPr/>
        </p:nvSpPr>
        <p:spPr>
          <a:xfrm>
            <a:off x="6097555" y="5439634"/>
            <a:ext cx="31242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Condutos e casa de força próximos ao reservatório inferior</a:t>
            </a:r>
          </a:p>
        </p:txBody>
      </p:sp>
    </p:spTree>
    <p:extLst>
      <p:ext uri="{BB962C8B-B14F-4D97-AF65-F5344CB8AC3E}">
        <p14:creationId xmlns:p14="http://schemas.microsoft.com/office/powerpoint/2010/main" val="3048089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E291-5230-49F2-944D-0761D288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Engenharia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7CCA-8972-47D9-8387-9304BAEA6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Em elaboração: </a:t>
            </a:r>
          </a:p>
          <a:p>
            <a:pPr lvl="1"/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Algoritmos e workflow do sistema de dimensionamento e layout das estruturas de engenharia</a:t>
            </a:r>
          </a:p>
          <a:p>
            <a:pPr lvl="1"/>
            <a:r>
              <a:rPr lang="pt-BR" dirty="0"/>
              <a:t>Conjunto de planilhas similares ao manual de inventário</a:t>
            </a:r>
          </a:p>
          <a:p>
            <a:pPr lvl="1"/>
            <a:r>
              <a:rPr lang="pt-BR" dirty="0"/>
              <a:t>Planilhas de orçamento</a:t>
            </a:r>
          </a:p>
          <a:p>
            <a:r>
              <a:rPr lang="pt-BR" dirty="0"/>
              <a:t>Passos seguintes:</a:t>
            </a:r>
          </a:p>
          <a:p>
            <a:pPr lvl="1"/>
            <a:r>
              <a:rPr lang="pt-BR" dirty="0"/>
              <a:t>Cálculo de volumes e quantitativos para orçamento</a:t>
            </a:r>
          </a:p>
          <a:p>
            <a:pPr lvl="1"/>
            <a:r>
              <a:rPr lang="pt-BR" dirty="0"/>
              <a:t>Interface gráfica para definição de parâmetros e preços unitários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25BAD-07E2-4C48-99AD-A9C114723F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2643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Relatório das atividades desenvolvidas entre janeiro e março de 2021</a:t>
            </a:r>
          </a:p>
          <a:p>
            <a:r>
              <a:rPr lang="pt-BR" dirty="0"/>
              <a:t>Primeiros contatos com fabricantes para obtenção de informação da pesquisa documental relacionada a equipamentos eletromecânicos</a:t>
            </a:r>
          </a:p>
          <a:p>
            <a:r>
              <a:rPr lang="pt-BR" dirty="0"/>
              <a:t>Antecipação do desenvolvimento de aspectos metodológicos e do modelo computacional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Pesquisa bibliográfica e documental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Modelo computacional</a:t>
            </a:r>
          </a:p>
          <a:p>
            <a:r>
              <a:rPr lang="pt-BR" dirty="0"/>
              <a:t>Contribuições externas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3789855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Contribuições Externas</a:t>
            </a:r>
          </a:p>
          <a:p>
            <a:pPr lvl="1"/>
            <a:r>
              <a:rPr lang="pt-BR" sz="1800" b="1" dirty="0">
                <a:effectLst/>
                <a:latin typeface="Myriad Pro" panose="020B0503030403020204" charset="0"/>
                <a:cs typeface="Arial" panose="020B0604020202020204" pitchFamily="34" charset="0"/>
              </a:rPr>
              <a:t>Produção científica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Participação no Fórum do IHA</a:t>
            </a:r>
          </a:p>
        </p:txBody>
      </p:sp>
    </p:spTree>
    <p:extLst>
      <p:ext uri="{BB962C8B-B14F-4D97-AF65-F5344CB8AC3E}">
        <p14:creationId xmlns:p14="http://schemas.microsoft.com/office/powerpoint/2010/main" val="2044640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Resumos para o XXVI SNPTEE:</a:t>
            </a:r>
          </a:p>
          <a:p>
            <a:pPr lvl="1"/>
            <a:r>
              <a:rPr lang="pt-BR" dirty="0"/>
              <a:t>Identificação de locais para a construção de projetos de usinas hidrelétricas reversíveis</a:t>
            </a:r>
          </a:p>
          <a:p>
            <a:pPr lvl="1"/>
            <a:r>
              <a:rPr lang="pt-BR" dirty="0"/>
              <a:t>Desafios Regulatórios para inserção das Usinas Hidrelétricas Reversíveis no Brasil </a:t>
            </a:r>
          </a:p>
          <a:p>
            <a:pPr lvl="1"/>
            <a:r>
              <a:rPr lang="pt-BR" dirty="0"/>
              <a:t>A perspectiva socioambiental na seleção de sistemas de armazenamento de energia para o sistema elétrico de potência: uma abordagem multicritério. (todos apresentados no Anexo D)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62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C7994B-2005-4F7C-8B1E-462B4818D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4" t="51209" r="22499" b="11092"/>
          <a:stretch/>
        </p:blipFill>
        <p:spPr>
          <a:xfrm>
            <a:off x="1676400" y="3733800"/>
            <a:ext cx="8591062" cy="250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01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Contribuições Externas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Produção científica</a:t>
            </a:r>
          </a:p>
          <a:p>
            <a:pPr lvl="1"/>
            <a:r>
              <a:rPr lang="pt-BR" sz="1800" b="1" dirty="0">
                <a:latin typeface="Myriad Pro" panose="020B0503030403020204" charset="0"/>
                <a:cs typeface="Arial" panose="020B0604020202020204" pitchFamily="34" charset="0"/>
              </a:rPr>
              <a:t>Participação no Fórum do IHA</a:t>
            </a:r>
          </a:p>
        </p:txBody>
      </p:sp>
    </p:spTree>
    <p:extLst>
      <p:ext uri="{BB962C8B-B14F-4D97-AF65-F5344CB8AC3E}">
        <p14:creationId xmlns:p14="http://schemas.microsoft.com/office/powerpoint/2010/main" val="3341479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o grupo de Política e Mercado, a PSR e a PUC contribuíram com o texto do documento brasileiro organizado pela EPE e pelo GESEL.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64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137D31-58DE-4644-A1E7-F64132F06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9990" r="24375" b="37772"/>
          <a:stretch/>
        </p:blipFill>
        <p:spPr>
          <a:xfrm>
            <a:off x="380999" y="2172494"/>
            <a:ext cx="10352441" cy="361711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A02831-43D0-4470-B587-151AA887F834}"/>
              </a:ext>
            </a:extLst>
          </p:cNvPr>
          <p:cNvSpPr/>
          <p:nvPr/>
        </p:nvSpPr>
        <p:spPr bwMode="auto">
          <a:xfrm>
            <a:off x="4152900" y="5105400"/>
            <a:ext cx="190500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DD1B87-B5F0-46F2-B6E8-30AC38F89CBA}"/>
              </a:ext>
            </a:extLst>
          </p:cNvPr>
          <p:cNvSpPr/>
          <p:nvPr/>
        </p:nvSpPr>
        <p:spPr bwMode="auto">
          <a:xfrm>
            <a:off x="914400" y="5334000"/>
            <a:ext cx="223714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619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grupo de Inovação, a PSR elaborou documento sobre a metodologia que vem sendo concebida ao longo deste P&amp;D (</a:t>
            </a:r>
            <a:r>
              <a:rPr lang="pt-BR" i="1" dirty="0" err="1"/>
              <a:t>Pumped</a:t>
            </a:r>
            <a:r>
              <a:rPr lang="pt-BR" i="1" dirty="0"/>
              <a:t> </a:t>
            </a:r>
            <a:r>
              <a:rPr lang="pt-BR" i="1" dirty="0" err="1"/>
              <a:t>Storage</a:t>
            </a:r>
            <a:r>
              <a:rPr lang="pt-BR" i="1" dirty="0"/>
              <a:t> </a:t>
            </a:r>
            <a:r>
              <a:rPr lang="pt-BR" i="1" dirty="0" err="1"/>
              <a:t>Hydropower</a:t>
            </a:r>
            <a:r>
              <a:rPr lang="pt-BR" i="1" dirty="0"/>
              <a:t> </a:t>
            </a:r>
            <a:r>
              <a:rPr lang="pt-BR" i="1" dirty="0" err="1"/>
              <a:t>prelimi-nary</a:t>
            </a:r>
            <a:r>
              <a:rPr lang="pt-BR" i="1" dirty="0"/>
              <a:t> site </a:t>
            </a:r>
            <a:r>
              <a:rPr lang="pt-BR" i="1" dirty="0" err="1"/>
              <a:t>selection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engineering</a:t>
            </a:r>
            <a:r>
              <a:rPr lang="pt-BR" i="1" dirty="0"/>
              <a:t> design </a:t>
            </a:r>
            <a:r>
              <a:rPr lang="pt-BR" i="1" dirty="0" err="1"/>
              <a:t>based</a:t>
            </a:r>
            <a:r>
              <a:rPr lang="pt-BR" i="1" dirty="0"/>
              <a:t>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i="1" dirty="0" err="1"/>
              <a:t>power</a:t>
            </a:r>
            <a:r>
              <a:rPr lang="pt-BR" i="1" dirty="0"/>
              <a:t> system </a:t>
            </a:r>
            <a:r>
              <a:rPr lang="pt-BR" i="1" dirty="0" err="1"/>
              <a:t>requirements</a:t>
            </a:r>
            <a:r>
              <a:rPr lang="pt-BR" dirty="0"/>
              <a:t>) e apresentou um slide resumo na reunião.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65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055098-311C-40B1-B89B-7B444FD5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2207" r="25626" b="28879"/>
          <a:stretch/>
        </p:blipFill>
        <p:spPr>
          <a:xfrm>
            <a:off x="1752600" y="2856186"/>
            <a:ext cx="887187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95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BBF8182-C189-4532-BFD4-87E83B81D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" t="19694" r="24131" b="12354"/>
          <a:stretch/>
        </p:blipFill>
        <p:spPr>
          <a:xfrm>
            <a:off x="533399" y="881809"/>
            <a:ext cx="10793365" cy="5595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66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</p:spTree>
    <p:extLst>
      <p:ext uri="{BB962C8B-B14F-4D97-AF65-F5344CB8AC3E}">
        <p14:creationId xmlns:p14="http://schemas.microsoft.com/office/powerpoint/2010/main" val="54016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Introdução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Pesquisa bibliográfica e documental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Metodologia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Modelo computacional</a:t>
            </a:r>
          </a:p>
          <a:p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Contribuições externas</a:t>
            </a:r>
          </a:p>
          <a:p>
            <a:r>
              <a:rPr lang="pt-BR" dirty="0"/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2539227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Participação das cooperadas e contatos com fabricantes para continuidade da pesquisa sobre o estado da arte.</a:t>
            </a:r>
          </a:p>
          <a:p>
            <a:r>
              <a:rPr lang="pt-BR" dirty="0"/>
              <a:t>Reuniões agendadas no período do RT3 e já realizadas:</a:t>
            </a:r>
          </a:p>
          <a:p>
            <a:pPr lvl="1"/>
            <a:r>
              <a:rPr lang="pt-BR" dirty="0" err="1"/>
              <a:t>Andritz</a:t>
            </a:r>
            <a:r>
              <a:rPr lang="pt-BR" dirty="0"/>
              <a:t>: 07/04</a:t>
            </a:r>
          </a:p>
          <a:p>
            <a:pPr lvl="1"/>
            <a:r>
              <a:rPr lang="pt-BR" dirty="0"/>
              <a:t>GE, Brasil: 08/04</a:t>
            </a:r>
          </a:p>
          <a:p>
            <a:r>
              <a:rPr lang="pt-BR" dirty="0"/>
              <a:t>Reuniões adicionais realizadas até esta apresentação:</a:t>
            </a:r>
          </a:p>
          <a:p>
            <a:pPr lvl="1"/>
            <a:r>
              <a:rPr lang="pt-BR" dirty="0"/>
              <a:t>GE, internacional: 26/04</a:t>
            </a:r>
          </a:p>
          <a:p>
            <a:pPr lvl="1"/>
            <a:r>
              <a:rPr lang="pt-BR" dirty="0"/>
              <a:t>EDF: 27/04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68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Próximas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712885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Obrigado!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8"/>
          <a:stretch/>
        </p:blipFill>
        <p:spPr bwMode="auto">
          <a:xfrm>
            <a:off x="8458200" y="990600"/>
            <a:ext cx="2041525" cy="6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4151B9A-5A1B-4E62-90D3-204C724BC3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9" t="33631" r="49906" b="15494"/>
          <a:stretch/>
        </p:blipFill>
        <p:spPr>
          <a:xfrm>
            <a:off x="299544" y="985382"/>
            <a:ext cx="8006255" cy="48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8"/>
          <a:stretch/>
        </p:blipFill>
        <p:spPr bwMode="auto">
          <a:xfrm>
            <a:off x="8573036" y="990600"/>
            <a:ext cx="2041525" cy="6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5D494-4698-4D71-B9A7-6ECD9D26B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" t="35166" r="49829" b="14993"/>
          <a:stretch/>
        </p:blipFill>
        <p:spPr>
          <a:xfrm>
            <a:off x="283780" y="990600"/>
            <a:ext cx="8255096" cy="48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3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78"/>
          <a:stretch/>
        </p:blipFill>
        <p:spPr bwMode="auto">
          <a:xfrm>
            <a:off x="8573036" y="990600"/>
            <a:ext cx="2041525" cy="61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BB0061D-0A5C-4AE0-9D2B-75F117F9C8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6" t="32635" r="49814" b="11475"/>
          <a:stretch/>
        </p:blipFill>
        <p:spPr>
          <a:xfrm>
            <a:off x="380999" y="990601"/>
            <a:ext cx="7772401" cy="51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35716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4646</Words>
  <Application>Microsoft Office PowerPoint</Application>
  <PresentationFormat>Widescreen</PresentationFormat>
  <Paragraphs>899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1" baseType="lpstr">
      <vt:lpstr>Myriad Pro</vt:lpstr>
      <vt:lpstr>Wingdings</vt:lpstr>
      <vt:lpstr>Myriad Pro Light</vt:lpstr>
      <vt:lpstr>Minion</vt:lpstr>
      <vt:lpstr>Myriad Pro (Body)</vt:lpstr>
      <vt:lpstr>Tahoma</vt:lpstr>
      <vt:lpstr>Arial</vt:lpstr>
      <vt:lpstr>Calibri</vt:lpstr>
      <vt:lpstr>Myriad Pro Black</vt:lpstr>
      <vt:lpstr>PSR_Template_PPT_3.1_por</vt:lpstr>
      <vt:lpstr>1_PSR_Template_PPT_3.1_por</vt:lpstr>
      <vt:lpstr>Imagem de Bitmap</vt:lpstr>
      <vt:lpstr>PowerPoint Presentation</vt:lpstr>
      <vt:lpstr>P&amp;D - Usinas Hidrelétricas Reversíveis</vt:lpstr>
      <vt:lpstr>PowerPoint Presentation</vt:lpstr>
      <vt:lpstr>Sumário</vt:lpstr>
      <vt:lpstr>Sumário</vt:lpstr>
      <vt:lpstr>Introdução</vt:lpstr>
      <vt:lpstr>Introdução</vt:lpstr>
      <vt:lpstr>Introdução</vt:lpstr>
      <vt:lpstr>Introdução</vt:lpstr>
      <vt:lpstr>Sumário</vt:lpstr>
      <vt:lpstr>Sumário</vt:lpstr>
      <vt:lpstr>Itens de pesquisa concluídos</vt:lpstr>
      <vt:lpstr>Sumário</vt:lpstr>
      <vt:lpstr>Estado da arte das UHRs</vt:lpstr>
      <vt:lpstr>Sumário</vt:lpstr>
      <vt:lpstr>Gerenciamento da base de dados da pesquisa</vt:lpstr>
      <vt:lpstr>Sumário</vt:lpstr>
      <vt:lpstr>Sumário</vt:lpstr>
      <vt:lpstr>Sumário</vt:lpstr>
      <vt:lpstr>Contribuições para a tomada de subsídios da ANEEL nº 011/2020 </vt:lpstr>
      <vt:lpstr>Contribuições para a tomada de subsídios da ANEEL nº 011/2020 </vt:lpstr>
      <vt:lpstr>Sumário</vt:lpstr>
      <vt:lpstr>Interrelações entre as configurações eletromecânicas  de usinas hidrelétricas reversíveis e os possíveis serviços ancilares ou futuros serviços da rede elétrica brasileira  </vt:lpstr>
      <vt:lpstr>Sumário</vt:lpstr>
      <vt:lpstr>Remuneração de serviços ancilares no Brasil e em alguns países do mundo</vt:lpstr>
      <vt:lpstr>Remuneração de serviços ancilares no Brasil e em alguns países do mundo</vt:lpstr>
      <vt:lpstr>Remuneração de serviços ancilares no Brasil e em alguns países do mundo</vt:lpstr>
      <vt:lpstr>Remuneração de serviços ancilares no Brasil e em alguns países do mundo</vt:lpstr>
      <vt:lpstr>Remuneração de serviços ancilares no Brasil e em alguns países do mundo</vt:lpstr>
      <vt:lpstr>Sumário</vt:lpstr>
      <vt:lpstr>Próximos passos</vt:lpstr>
      <vt:lpstr>Sumário</vt:lpstr>
      <vt:lpstr>Otimização para estudos de alternativas</vt:lpstr>
      <vt:lpstr>Premissas para a Simulação</vt:lpstr>
      <vt:lpstr>Premissas para a Simulação</vt:lpstr>
      <vt:lpstr>Premissas para a Simulação</vt:lpstr>
      <vt:lpstr>Expansão do caso de referência</vt:lpstr>
      <vt:lpstr>Avaliação de usinas reversíveis</vt:lpstr>
      <vt:lpstr>Avaliação de usinas reversíveis</vt:lpstr>
      <vt:lpstr>Sensibilidade ao CAPEX</vt:lpstr>
      <vt:lpstr>Operação das reversíveis no sistema</vt:lpstr>
      <vt:lpstr>Operação das reversíveis no sistema</vt:lpstr>
      <vt:lpstr>Operação das reversíveis no sistema</vt:lpstr>
      <vt:lpstr>Sumário</vt:lpstr>
      <vt:lpstr>Meio ambiente: Blue print de conservação</vt:lpstr>
      <vt:lpstr>Meio ambiente: Blue print de conservação</vt:lpstr>
      <vt:lpstr>Meio ambiente: Blue print de conservação</vt:lpstr>
      <vt:lpstr>Meio ambiente: Blue print de conservação</vt:lpstr>
      <vt:lpstr>Sumário</vt:lpstr>
      <vt:lpstr>Arranjos de engenharia</vt:lpstr>
      <vt:lpstr>Sumário</vt:lpstr>
      <vt:lpstr>Sumário</vt:lpstr>
      <vt:lpstr>GIS</vt:lpstr>
      <vt:lpstr>GIS – Busca de locais candidatos para usinas com reservatório existente</vt:lpstr>
      <vt:lpstr>GIS – Busca de locais candidatos para usinas de ciclo fechado</vt:lpstr>
      <vt:lpstr>GIS</vt:lpstr>
      <vt:lpstr>Sumário</vt:lpstr>
      <vt:lpstr>Engenharia</vt:lpstr>
      <vt:lpstr>Engenharia</vt:lpstr>
      <vt:lpstr>Sumário</vt:lpstr>
      <vt:lpstr>Sumário</vt:lpstr>
      <vt:lpstr>Produção científica</vt:lpstr>
      <vt:lpstr>Sumário</vt:lpstr>
      <vt:lpstr>Participação no Fórum do IHA</vt:lpstr>
      <vt:lpstr>Participação no Fórum do IHA</vt:lpstr>
      <vt:lpstr>Participação no Fórum do IHA</vt:lpstr>
      <vt:lpstr>Sumário</vt:lpstr>
      <vt:lpstr>Próximas atividades e desafios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Tarcisio Castro</cp:lastModifiedBy>
  <cp:revision>33</cp:revision>
  <dcterms:created xsi:type="dcterms:W3CDTF">2021-02-05T13:54:58Z</dcterms:created>
  <dcterms:modified xsi:type="dcterms:W3CDTF">2021-06-08T19:18:47Z</dcterms:modified>
</cp:coreProperties>
</file>